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6.svg" ContentType="image/svg+xml"/>
  <Override PartName="/ppt/media/image18.svg" ContentType="image/svg+xml"/>
  <Override PartName="/ppt/media/image24.svg" ContentType="image/svg+xml"/>
  <Override PartName="/ppt/media/image26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1" r:id="rId17"/>
    <p:sldId id="272" r:id="rId18"/>
    <p:sldId id="270" r:id="rId19"/>
    <p:sldId id="267" r:id="rId20"/>
  </p:sldIdLst>
  <p:sldSz cx="12192000" cy="6858000"/>
  <p:notesSz cx="7103745" cy="10234295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0" userDrawn="1">
          <p15:clr>
            <a:srgbClr val="A4A3A4"/>
          </p15:clr>
        </p15:guide>
        <p15:guide id="2" pos="39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  <p:cmAuthor id="1" name="WPS" initials="W" lastIdx="1" clrIdx="0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CA9"/>
    <a:srgbClr val="54A6FF"/>
    <a:srgbClr val="2F62AE"/>
    <a:srgbClr val="FFC497"/>
    <a:srgbClr val="FBBD8D"/>
    <a:srgbClr val="D7E7FE"/>
    <a:srgbClr val="EBFBFF"/>
    <a:srgbClr val="ADCDFC"/>
    <a:srgbClr val="75B8E8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5" y="360"/>
      </p:cViewPr>
      <p:guideLst>
        <p:guide orient="horz" pos="2290"/>
        <p:guide pos="391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tags" Target="tags/tag110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"T015",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"title_heading_two_column_body",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0.1, 0.8, 0.12],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主标题（大纲中的二级标题），整体主题名称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0.24, 0.8, 0.08],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子标题，用于说明当前展示的具体方面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0.35, 0.35, 0.45],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左侧正文区域，用于详细说明第一个要点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[0.55, 0.35, 0.35, 0.45],</a:t>
            </a:r>
            <a:endParaRPr lang="en-US" altLang="zh-CN"/>
          </a:p>
          <a:p>
            <a:r>
              <a:rPr lang="en-US" altLang="zh-CN"/>
              <a:t>      "suggested_length": "80-200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右侧正文区域，用于详细说明第二个要点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集中采购的优缺点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"heading": "</a:t>
            </a:r>
            <a:r>
              <a:rPr lang="zh-CN" altLang="en-US"/>
              <a:t>集中采购的缺点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"body_left": "</a:t>
            </a:r>
            <a:r>
              <a:rPr lang="zh-CN" altLang="en-US"/>
              <a:t>可能造成组织分割、远离用户，无法及时满足各部门独特需求；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"body_right": "</a:t>
            </a:r>
            <a:r>
              <a:rPr lang="zh-CN" altLang="en-US"/>
              <a:t>流程长，会延误时效，对紧急、个性化需求响应不迅速。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0.65,</a:t>
            </a:r>
            <a:endParaRPr lang="en-US" altLang="zh-CN"/>
          </a:p>
          <a:p>
            <a:r>
              <a:rPr lang="en-US" altLang="zh-CN"/>
              <a:t>  "visual_density": 0.35,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优缺点分析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并列要点说明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两分法内容展示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对比阐述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分栏布局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简洁清晰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"T024",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"title_subtitle_two_short_texts_one_long_text",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0.1, 0.8, 0.12],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主标题，发展趋势或主题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0.24, 0.8, 0.08],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副标题，具体发展方向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0.35, 0.35,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第一个短文本，关键词或要点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[0.55, 0.35, 0.35,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第二个短文本，关键词或要点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0.46, 0.8, 0.3],</a:t>
            </a:r>
            <a:endParaRPr lang="en-US" altLang="zh-CN"/>
          </a:p>
          <a:p>
            <a:r>
              <a:rPr lang="en-US" altLang="zh-CN"/>
              <a:t>      "suggested_length": "50-150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长文本，详细解释或说明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采购管理的发展趋势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采购整合与协同采购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"short_text1": "</a:t>
            </a:r>
            <a:r>
              <a:rPr lang="zh-CN" altLang="en-US"/>
              <a:t>抱团采购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"short_text2": "</a:t>
            </a:r>
            <a:r>
              <a:rPr lang="zh-CN" altLang="en-US"/>
              <a:t>内外协同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"long_text": "</a:t>
            </a:r>
            <a:r>
              <a:rPr lang="zh-CN" altLang="en-US"/>
              <a:t>中小企业联合起来采购同一种原材料，用更大的采购量拿到更低的价格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0.5,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趋势介绍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关键词解释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概念说明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协同采购展示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层次清晰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"T026",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"title_subtitle_body_heading_three_bodies",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0.08, 0.8, 0.12],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主标题，发展趋势或主题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0.22, 0.8, 0.08],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副标题，具体发展方向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0.32, 0.8, 0.12],</a:t>
            </a:r>
            <a:endParaRPr lang="en-US" altLang="zh-CN"/>
          </a:p>
          <a:p>
            <a:r>
              <a:rPr lang="en-US" altLang="zh-CN"/>
              <a:t>      "suggested_length": "30-80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说明性长文本，阐述核心观点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0.47, 0.2, 0.08],</a:t>
            </a:r>
            <a:endParaRPr lang="en-US" altLang="zh-CN"/>
          </a:p>
          <a:p>
            <a:r>
              <a:rPr lang="en-US" altLang="zh-CN"/>
              <a:t>      "suggested_length": "4-8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左侧分类标题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[0.35, 0.47, 0.15, 0.2],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右侧第一个短文本，列举专业知识项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[0.55, 0.47, 0.15, 0.2],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右侧第二个短文本，列举专业知识项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"p7",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[0.75, 0.47, 0.15, 0.2],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右侧第三个短文本，列举专业知识项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采购管理的发展趋势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采购管理职能化与专业化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"body": "</a:t>
            </a:r>
            <a:r>
              <a:rPr lang="zh-CN" altLang="en-US"/>
              <a:t>采购不再是谁都能做的工作，而是需要专业知识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"heading": "</a:t>
            </a:r>
            <a:r>
              <a:rPr lang="zh-CN" altLang="en-US"/>
              <a:t>专业知识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"01 </a:t>
            </a:r>
            <a:r>
              <a:rPr lang="zh-CN" altLang="en-US"/>
              <a:t>供应链管理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"02 </a:t>
            </a:r>
            <a:r>
              <a:rPr lang="zh-CN" altLang="en-US"/>
              <a:t>数据分析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"body3": "03 </a:t>
            </a:r>
            <a:r>
              <a:rPr lang="zh-CN" altLang="en-US"/>
              <a:t>国际贸易规则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0.5,</a:t>
            </a:r>
            <a:endParaRPr lang="en-US" altLang="zh-CN"/>
          </a:p>
          <a:p>
            <a:r>
              <a:rPr lang="en-US" altLang="zh-CN"/>
              <a:t>  "visual_density": 0.4,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专业发展趋势介绍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技能或知识领域列举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职能说明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多要点分类展示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分栏布局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  "template_id": "T016",</a:t>
            </a:r>
            <a:endParaRPr lang="en-US" altLang="zh-CN"/>
          </a:p>
          <a:p>
            <a:r>
              <a:rPr lang="en-US" altLang="zh-CN"/>
              <a:t>    "page_index": 1,</a:t>
            </a:r>
            <a:endParaRPr lang="en-US" altLang="zh-CN"/>
          </a:p>
          <a:p>
            <a:r>
              <a:rPr lang="en-US" altLang="zh-CN"/>
              <a:t>    "layout_type": "title_subtitle_heading_two_bodies",</a:t>
            </a:r>
            <a:endParaRPr lang="en-US" altLang="zh-CN"/>
          </a:p>
          <a:p>
            <a:r>
              <a:rPr lang="en-US" altLang="zh-CN"/>
              <a:t>    "placeholders": [</a:t>
            </a:r>
            <a:endParaRPr lang="en-US" altLang="zh-CN"/>
          </a:p>
          <a:p>
            <a:r>
              <a:rPr lang="en-US" altLang="zh-CN"/>
              <a:t>        {</a:t>
            </a:r>
            <a:endParaRPr lang="en-US" altLang="zh-CN"/>
          </a:p>
          <a:p>
            <a:r>
              <a:rPr lang="en-US" altLang="zh-CN"/>
              <a:t>            "placeholder_id": "p1",</a:t>
            </a:r>
            <a:endParaRPr lang="en-US" altLang="zh-CN"/>
          </a:p>
          <a:p>
            <a:r>
              <a:rPr lang="en-US" altLang="zh-CN"/>
              <a:t>            "type": "title",</a:t>
            </a:r>
            <a:endParaRPr lang="en-US" altLang="zh-CN"/>
          </a:p>
          <a:p>
            <a:r>
              <a:rPr lang="en-US" altLang="zh-CN"/>
              <a:t>            "bbox": [</a:t>
            </a:r>
            <a:endParaRPr lang="en-US" altLang="zh-CN"/>
          </a:p>
          <a:p>
            <a:r>
              <a:rPr lang="en-US" altLang="zh-CN"/>
              <a:t>                0.1,</a:t>
            </a:r>
            <a:endParaRPr lang="en-US" altLang="zh-CN"/>
          </a:p>
          <a:p>
            <a:r>
              <a:rPr lang="en-US" altLang="zh-CN"/>
              <a:t>                0.1,</a:t>
            </a:r>
            <a:endParaRPr lang="en-US" altLang="zh-CN"/>
          </a:p>
          <a:p>
            <a:r>
              <a:rPr lang="en-US" altLang="zh-CN"/>
              <a:t>                0.8,</a:t>
            </a:r>
            <a:endParaRPr lang="en-US" altLang="zh-CN"/>
          </a:p>
          <a:p>
            <a:r>
              <a:rPr lang="en-US" altLang="zh-CN"/>
              <a:t>                0.12</a:t>
            </a:r>
            <a:endParaRPr lang="en-US" altLang="zh-CN"/>
          </a:p>
          <a:p>
            <a:r>
              <a:rPr lang="en-US" altLang="zh-CN"/>
              <a:t>            ],</a:t>
            </a:r>
            <a:endParaRPr lang="en-US" altLang="zh-CN"/>
          </a:p>
          <a:p>
            <a:r>
              <a:rPr lang="en-US" altLang="zh-CN"/>
              <a:t>            "suggested_length": "10-20 chars",</a:t>
            </a:r>
            <a:endParaRPr lang="en-US" altLang="zh-CN"/>
          </a:p>
          <a:p>
            <a:r>
              <a:rPr lang="en-US" altLang="zh-CN"/>
              <a:t>            "font_size": "40-52",</a:t>
            </a:r>
            <a:endParaRPr lang="en-US" altLang="zh-CN"/>
          </a:p>
          <a:p>
            <a:r>
              <a:rPr lang="en-US" altLang="zh-CN"/>
              <a:t>            "note": "</a:t>
            </a:r>
            <a:r>
              <a:rPr lang="zh-CN" altLang="en-US"/>
              <a:t>主标题，整体发展趋势或主题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    },</a:t>
            </a:r>
            <a:endParaRPr lang="en-US" altLang="zh-CN"/>
          </a:p>
          <a:p>
            <a:r>
              <a:rPr lang="en-US" altLang="zh-CN"/>
              <a:t>        {</a:t>
            </a:r>
            <a:endParaRPr lang="en-US" altLang="zh-CN"/>
          </a:p>
          <a:p>
            <a:r>
              <a:rPr lang="en-US" altLang="zh-CN"/>
              <a:t>            "placeholder_id": "p2",</a:t>
            </a:r>
            <a:endParaRPr lang="en-US" altLang="zh-CN"/>
          </a:p>
          <a:p>
            <a:r>
              <a:rPr lang="en-US" altLang="zh-CN"/>
              <a:t>            "type": "subtitle",</a:t>
            </a:r>
            <a:endParaRPr lang="en-US" altLang="zh-CN"/>
          </a:p>
          <a:p>
            <a:r>
              <a:rPr lang="en-US" altLang="zh-CN"/>
              <a:t>            "bbox": [</a:t>
            </a:r>
            <a:endParaRPr lang="en-US" altLang="zh-CN"/>
          </a:p>
          <a:p>
            <a:r>
              <a:rPr lang="en-US" altLang="zh-CN"/>
              <a:t>                0.1,</a:t>
            </a:r>
            <a:endParaRPr lang="en-US" altLang="zh-CN"/>
          </a:p>
          <a:p>
            <a:r>
              <a:rPr lang="en-US" altLang="zh-CN"/>
              <a:t>                0.24,</a:t>
            </a:r>
            <a:endParaRPr lang="en-US" altLang="zh-CN"/>
          </a:p>
          <a:p>
            <a:r>
              <a:rPr lang="en-US" altLang="zh-CN"/>
              <a:t>                0.8,</a:t>
            </a:r>
            <a:endParaRPr lang="en-US" altLang="zh-CN"/>
          </a:p>
          <a:p>
            <a:r>
              <a:rPr lang="en-US" altLang="zh-CN"/>
              <a:t>                0.08</a:t>
            </a:r>
            <a:endParaRPr lang="en-US" altLang="zh-CN"/>
          </a:p>
          <a:p>
            <a:r>
              <a:rPr lang="en-US" altLang="zh-CN"/>
              <a:t>            ],</a:t>
            </a:r>
            <a:endParaRPr lang="en-US" altLang="zh-CN"/>
          </a:p>
          <a:p>
            <a:r>
              <a:rPr lang="en-US" altLang="zh-CN"/>
              <a:t>            "suggested_length": "10-25 chars",</a:t>
            </a:r>
            <a:endParaRPr lang="en-US" altLang="zh-CN"/>
          </a:p>
          <a:p>
            <a:r>
              <a:rPr lang="en-US" altLang="zh-CN"/>
              <a:t>            "font_size": "28-36",</a:t>
            </a:r>
            <a:endParaRPr lang="en-US" altLang="zh-CN"/>
          </a:p>
          <a:p>
            <a:r>
              <a:rPr lang="en-US" altLang="zh-CN"/>
              <a:t>            "note": "</a:t>
            </a:r>
            <a:r>
              <a:rPr lang="zh-CN" altLang="en-US"/>
              <a:t>副标题，用于说明具体的发展方向或细分主题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    },</a:t>
            </a:r>
            <a:endParaRPr lang="en-US" altLang="zh-CN"/>
          </a:p>
          <a:p>
            <a:r>
              <a:rPr lang="en-US" altLang="zh-CN"/>
              <a:t>        {</a:t>
            </a:r>
            <a:endParaRPr lang="en-US" altLang="zh-CN"/>
          </a:p>
          <a:p>
            <a:r>
              <a:rPr lang="en-US" altLang="zh-CN"/>
              <a:t>            "placeholder_id": "p3",</a:t>
            </a:r>
            <a:endParaRPr lang="en-US" altLang="zh-CN"/>
          </a:p>
          <a:p>
            <a:r>
              <a:rPr lang="en-US" altLang="zh-CN"/>
              <a:t>            "type": "heading",</a:t>
            </a:r>
            <a:endParaRPr lang="en-US" altLang="zh-CN"/>
          </a:p>
          <a:p>
            <a:r>
              <a:rPr lang="en-US" altLang="zh-CN"/>
              <a:t>            "bbox": [</a:t>
            </a:r>
            <a:endParaRPr lang="en-US" altLang="zh-CN"/>
          </a:p>
          <a:p>
            <a:r>
              <a:rPr lang="en-US" altLang="zh-CN"/>
              <a:t>                0.1,</a:t>
            </a:r>
            <a:endParaRPr lang="en-US" altLang="zh-CN"/>
          </a:p>
          <a:p>
            <a:r>
              <a:rPr lang="en-US" altLang="zh-CN"/>
              <a:t>                0.35,</a:t>
            </a:r>
            <a:endParaRPr lang="en-US" altLang="zh-CN"/>
          </a:p>
          <a:p>
            <a:r>
              <a:rPr lang="en-US" altLang="zh-CN"/>
              <a:t>                0.3,</a:t>
            </a:r>
            <a:endParaRPr lang="en-US" altLang="zh-CN"/>
          </a:p>
          <a:p>
            <a:r>
              <a:rPr lang="en-US" altLang="zh-CN"/>
              <a:t>                0.1</a:t>
            </a:r>
            <a:endParaRPr lang="en-US" altLang="zh-CN"/>
          </a:p>
          <a:p>
            <a:r>
              <a:rPr lang="en-US" altLang="zh-CN"/>
              <a:t>            ],</a:t>
            </a:r>
            <a:endParaRPr lang="en-US" altLang="zh-CN"/>
          </a:p>
          <a:p>
            <a:r>
              <a:rPr lang="en-US" altLang="zh-CN"/>
              <a:t>            "suggested_length": "5-10 chars",</a:t>
            </a:r>
            <a:endParaRPr lang="en-US" altLang="zh-CN"/>
          </a:p>
          <a:p>
            <a:r>
              <a:rPr lang="en-US" altLang="zh-CN"/>
              <a:t>            "font_size": "28-36",</a:t>
            </a:r>
            <a:endParaRPr lang="en-US" altLang="zh-CN"/>
          </a:p>
          <a:p>
            <a:r>
              <a:rPr lang="en-US" altLang="zh-CN"/>
              <a:t>            "note": "</a:t>
            </a:r>
            <a:r>
              <a:rPr lang="zh-CN" altLang="en-US"/>
              <a:t>左栏标题，简要说明右侧内容的类别或重点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    },</a:t>
            </a:r>
            <a:endParaRPr lang="en-US" altLang="zh-CN"/>
          </a:p>
          <a:p>
            <a:r>
              <a:rPr lang="en-US" altLang="zh-CN"/>
              <a:t>        {</a:t>
            </a:r>
            <a:endParaRPr lang="en-US" altLang="zh-CN"/>
          </a:p>
          <a:p>
            <a:r>
              <a:rPr lang="en-US" altLang="zh-CN"/>
              <a:t>            "placeholder_id": "p4",</a:t>
            </a:r>
            <a:endParaRPr lang="en-US" altLang="zh-CN"/>
          </a:p>
          <a:p>
            <a:r>
              <a:rPr lang="en-US" altLang="zh-CN"/>
              <a:t>            "type": "body",</a:t>
            </a:r>
            <a:endParaRPr lang="en-US" altLang="zh-CN"/>
          </a:p>
          <a:p>
            <a:r>
              <a:rPr lang="en-US" altLang="zh-CN"/>
              <a:t>            "bbox": [</a:t>
            </a:r>
            <a:endParaRPr lang="en-US" altLang="zh-CN"/>
          </a:p>
          <a:p>
            <a:r>
              <a:rPr lang="en-US" altLang="zh-CN"/>
              <a:t>                0.45,</a:t>
            </a:r>
            <a:endParaRPr lang="en-US" altLang="zh-CN"/>
          </a:p>
          <a:p>
            <a:r>
              <a:rPr lang="en-US" altLang="zh-CN"/>
              <a:t>                0.35,</a:t>
            </a:r>
            <a:endParaRPr lang="en-US" altLang="zh-CN"/>
          </a:p>
          <a:p>
            <a:r>
              <a:rPr lang="en-US" altLang="zh-CN"/>
              <a:t>                0.2,</a:t>
            </a:r>
            <a:endParaRPr lang="en-US" altLang="zh-CN"/>
          </a:p>
          <a:p>
            <a:r>
              <a:rPr lang="en-US" altLang="zh-CN"/>
              <a:t>                0.3</a:t>
            </a:r>
            <a:endParaRPr lang="en-US" altLang="zh-CN"/>
          </a:p>
          <a:p>
            <a:r>
              <a:rPr lang="en-US" altLang="zh-CN"/>
              <a:t>            ],</a:t>
            </a:r>
            <a:endParaRPr lang="en-US" altLang="zh-CN"/>
          </a:p>
          <a:p>
            <a:r>
              <a:rPr lang="en-US" altLang="zh-CN"/>
              <a:t>            "suggested_length": "50-150 chars",</a:t>
            </a:r>
            <a:endParaRPr lang="en-US" altLang="zh-CN"/>
          </a:p>
          <a:p>
            <a:r>
              <a:rPr lang="en-US" altLang="zh-CN"/>
              <a:t>            "font_size": "20-28",</a:t>
            </a:r>
            <a:endParaRPr lang="en-US" altLang="zh-CN"/>
          </a:p>
          <a:p>
            <a:r>
              <a:rPr lang="en-US" altLang="zh-CN"/>
              <a:t>            "note": "</a:t>
            </a:r>
            <a:r>
              <a:rPr lang="zh-CN" altLang="en-US"/>
              <a:t>右栏第一个正文，用于详细说明一个要点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    },</a:t>
            </a:r>
            <a:endParaRPr lang="en-US" altLang="zh-CN"/>
          </a:p>
          <a:p>
            <a:r>
              <a:rPr lang="en-US" altLang="zh-CN"/>
              <a:t>        {</a:t>
            </a:r>
            <a:endParaRPr lang="en-US" altLang="zh-CN"/>
          </a:p>
          <a:p>
            <a:r>
              <a:rPr lang="en-US" altLang="zh-CN"/>
              <a:t>            "placeholder_id": "p5",</a:t>
            </a:r>
            <a:endParaRPr lang="en-US" altLang="zh-CN"/>
          </a:p>
          <a:p>
            <a:r>
              <a:rPr lang="en-US" altLang="zh-CN"/>
              <a:t>            "type": "body",</a:t>
            </a:r>
            <a:endParaRPr lang="en-US" altLang="zh-CN"/>
          </a:p>
          <a:p>
            <a:r>
              <a:rPr lang="en-US" altLang="zh-CN"/>
              <a:t>            "bbox": [</a:t>
            </a:r>
            <a:endParaRPr lang="en-US" altLang="zh-CN"/>
          </a:p>
          <a:p>
            <a:r>
              <a:rPr lang="en-US" altLang="zh-CN"/>
              <a:t>                0.68,</a:t>
            </a:r>
            <a:endParaRPr lang="en-US" altLang="zh-CN"/>
          </a:p>
          <a:p>
            <a:r>
              <a:rPr lang="en-US" altLang="zh-CN"/>
              <a:t>                0.35,</a:t>
            </a:r>
            <a:endParaRPr lang="en-US" altLang="zh-CN"/>
          </a:p>
          <a:p>
            <a:r>
              <a:rPr lang="en-US" altLang="zh-CN"/>
              <a:t>                0.2,</a:t>
            </a:r>
            <a:endParaRPr lang="en-US" altLang="zh-CN"/>
          </a:p>
          <a:p>
            <a:r>
              <a:rPr lang="en-US" altLang="zh-CN"/>
              <a:t>                0.3</a:t>
            </a:r>
            <a:endParaRPr lang="en-US" altLang="zh-CN"/>
          </a:p>
          <a:p>
            <a:r>
              <a:rPr lang="en-US" altLang="zh-CN"/>
              <a:t>            ],</a:t>
            </a:r>
            <a:endParaRPr lang="en-US" altLang="zh-CN"/>
          </a:p>
          <a:p>
            <a:r>
              <a:rPr lang="en-US" altLang="zh-CN"/>
              <a:t>            "suggested_length": "50-150 chars",</a:t>
            </a:r>
            <a:endParaRPr lang="en-US" altLang="zh-CN"/>
          </a:p>
          <a:p>
            <a:r>
              <a:rPr lang="en-US" altLang="zh-CN"/>
              <a:t>            "font_size": "20-28",</a:t>
            </a:r>
            <a:endParaRPr lang="en-US" altLang="zh-CN"/>
          </a:p>
          <a:p>
            <a:r>
              <a:rPr lang="en-US" altLang="zh-CN"/>
              <a:t>            "note": "</a:t>
            </a:r>
            <a:r>
              <a:rPr lang="zh-CN" altLang="en-US"/>
              <a:t>右栏第二个正文，用于详细说明另一个要点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    }</a:t>
            </a:r>
            <a:endParaRPr lang="en-US" altLang="zh-CN"/>
          </a:p>
          <a:p>
            <a:r>
              <a:rPr lang="en-US" altLang="zh-CN"/>
              <a:t>    ],</a:t>
            </a:r>
            <a:endParaRPr lang="en-US" altLang="zh-CN"/>
          </a:p>
          <a:p>
            <a:r>
              <a:rPr lang="en-US" altLang="zh-CN"/>
              <a:t>    "example_text": {</a:t>
            </a:r>
            <a:endParaRPr lang="en-US" altLang="zh-CN"/>
          </a:p>
          <a:p>
            <a:r>
              <a:rPr lang="en-US" altLang="zh-CN"/>
              <a:t>        "title": "</a:t>
            </a:r>
            <a:r>
              <a:rPr lang="zh-CN" altLang="en-US"/>
              <a:t>采购管理的发展趋势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    "subtitle": "</a:t>
            </a:r>
            <a:r>
              <a:rPr lang="zh-CN" altLang="en-US"/>
              <a:t>绿色采购与可持续采购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    "heading": "</a:t>
            </a:r>
            <a:r>
              <a:rPr lang="zh-CN" altLang="en-US"/>
              <a:t>绿色采购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    "body_left": "</a:t>
            </a:r>
            <a:r>
              <a:rPr lang="zh-CN" altLang="en-US"/>
              <a:t>重视环保和社会责任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    "body_right": "</a:t>
            </a:r>
            <a:r>
              <a:rPr lang="zh-CN" altLang="en-US"/>
              <a:t>采购时优先选择原材料及符合社会责任标准的供应商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"text_capacity_score": 0.6,</a:t>
            </a:r>
            <a:endParaRPr lang="en-US" altLang="zh-CN"/>
          </a:p>
          <a:p>
            <a:r>
              <a:rPr lang="en-US" altLang="zh-CN"/>
              <a:t>    "visual_density": 0.4,</a:t>
            </a:r>
            <a:endParaRPr lang="en-US" altLang="zh-CN"/>
          </a:p>
          <a:p>
            <a:r>
              <a:rPr lang="en-US" altLang="zh-CN"/>
              <a:t>    "recommended_usage": [</a:t>
            </a:r>
            <a:endParaRPr lang="en-US" altLang="zh-CN"/>
          </a:p>
          <a:p>
            <a:r>
              <a:rPr lang="en-US" altLang="zh-CN"/>
              <a:t>        "</a:t>
            </a:r>
            <a:r>
              <a:rPr lang="zh-CN" altLang="en-US"/>
              <a:t>发展趋势分析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    "</a:t>
            </a:r>
            <a:r>
              <a:rPr lang="zh-CN" altLang="en-US"/>
              <a:t>概念要点阐述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    "</a:t>
            </a:r>
            <a:r>
              <a:rPr lang="zh-CN" altLang="en-US"/>
              <a:t>分点说明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    "</a:t>
            </a:r>
            <a:r>
              <a:rPr lang="zh-CN" altLang="en-US"/>
              <a:t>绿色或可持续主题展示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],</a:t>
            </a:r>
            <a:endParaRPr lang="en-US" altLang="zh-CN"/>
          </a:p>
          <a:p>
            <a:r>
              <a:rPr lang="en-US" altLang="zh-CN"/>
              <a:t>    "style_tags": [</a:t>
            </a:r>
            <a:endParaRPr lang="en-US" altLang="zh-CN"/>
          </a:p>
          <a:p>
            <a:r>
              <a:rPr lang="en-US" altLang="zh-CN"/>
              <a:t>        "</a:t>
            </a:r>
            <a:r>
              <a:rPr lang="zh-CN" altLang="en-US"/>
              <a:t>分栏布局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    "</a:t>
            </a:r>
            <a:r>
              <a:rPr lang="zh-CN" altLang="en-US"/>
              <a:t>文字主导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    "</a:t>
            </a:r>
            <a:r>
              <a:rPr lang="zh-CN" altLang="en-US"/>
              <a:t>简洁清晰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    "</a:t>
            </a:r>
            <a:r>
              <a:rPr lang="zh-CN" altLang="en-US"/>
              <a:t>浅色背景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"T028",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"title_heading_three_short_bodies",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0.1, 0.8, 0.12],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主标题（大纲中的二级标题），概念名称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0.24, 0.8, 0.08],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子标题，用于说明下方内容的类别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0.34,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第一个属性正文，简短描述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0.44,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第二个属性正文，简短描述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0.54,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第三个属性正文，简短描述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采购的定义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"heading": "</a:t>
            </a:r>
            <a:r>
              <a:rPr lang="zh-CN" altLang="en-US"/>
              <a:t>关键属性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</a:t>
            </a:r>
            <a:r>
              <a:rPr lang="zh-CN" altLang="en-US"/>
              <a:t>是从资源市场获取资源的过程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</a:t>
            </a:r>
            <a:r>
              <a:rPr lang="zh-CN" altLang="en-US"/>
              <a:t>是商流与物流的统一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"body3": "</a:t>
            </a:r>
            <a:r>
              <a:rPr lang="zh-CN" altLang="en-US"/>
              <a:t>是一种经济活动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0.5,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概念定义与属性列举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关键要点展示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属性说明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简短条目列举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"T041",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"title_heading_four_short_texts",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0.08, 0.8, 0.15],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主标题，页面主题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0.25, 0.8, 0.1],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子标题，用于说明下方内容的类别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0.38,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第一个要点正文，通常包含编号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0.48,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第二个要点正文，通常包含编号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0.58,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第三个要点正文，通常包含编号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"p6",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0.68, 0.8, 0.08],</a:t>
            </a:r>
            <a:endParaRPr lang="en-US" altLang="zh-CN"/>
          </a:p>
          <a:p>
            <a:r>
              <a:rPr lang="en-US" altLang="zh-CN"/>
              <a:t>      "suggested_length": "10-30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第四个要点正文，通常包含编号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采购管理的作用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"heading": "</a:t>
            </a:r>
            <a:r>
              <a:rPr lang="zh-CN" altLang="en-US"/>
              <a:t>直接作用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"01 </a:t>
            </a:r>
            <a:r>
              <a:rPr lang="zh-CN" altLang="en-US"/>
              <a:t>提高利润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"02 </a:t>
            </a:r>
            <a:r>
              <a:rPr lang="zh-CN" altLang="en-US"/>
              <a:t>提高资本周转率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"body3": "03 </a:t>
            </a:r>
            <a:r>
              <a:rPr lang="zh-CN" altLang="en-US"/>
              <a:t>对公司改革过程做出贡献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"body4": "04 </a:t>
            </a:r>
            <a:r>
              <a:rPr lang="zh-CN" altLang="en-US"/>
              <a:t>提供信息源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0.5,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要点列举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作用说明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短条目展示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编号列表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"T019",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"title_subtitle_left_heading_two_right_bodies",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0.08, 0.8, 0.12],</a:t>
            </a:r>
            <a:endParaRPr lang="en-US" altLang="zh-CN" dirty="0"/>
          </a:p>
          <a:p>
            <a:r>
              <a:rPr lang="en-US" altLang="zh-CN" dirty="0"/>
              <a:t>      "suggested_length": "10-25 chars",</a:t>
            </a:r>
            <a:endParaRPr lang="en-US" altLang="zh-CN" dirty="0"/>
          </a:p>
          <a:p>
            <a:r>
              <a:rPr lang="en-US" altLang="zh-CN" dirty="0"/>
              <a:t>      "font_size": "36-48",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主标题，核心对比主题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"subtitle",</a:t>
            </a:r>
            <a:endParaRPr lang="en-US" altLang="zh-CN" dirty="0"/>
          </a:p>
          <a:p>
            <a:r>
              <a:rPr lang="en-US" altLang="zh-CN" dirty="0"/>
              <a:t>      "bbox": [0.1, 0.22, 0.8, 0.08],</a:t>
            </a:r>
            <a:endParaRPr lang="en-US" altLang="zh-CN" dirty="0"/>
          </a:p>
          <a:p>
            <a:r>
              <a:rPr lang="en-US" altLang="zh-CN" dirty="0"/>
              <a:t>      "suggested_length": "10-30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副标题，具体说明对比的维度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0.35, 0.2, 0.08],</a:t>
            </a:r>
            <a:endParaRPr lang="en-US" altLang="zh-CN" dirty="0"/>
          </a:p>
          <a:p>
            <a:r>
              <a:rPr lang="en-US" altLang="zh-CN" dirty="0"/>
              <a:t>      "suggested_length": "2-8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左侧栏目标题，标识内容类别（如</a:t>
            </a:r>
            <a:r>
              <a:rPr lang="en-US" altLang="zh-CN" dirty="0"/>
              <a:t>'</a:t>
            </a:r>
            <a:r>
              <a:rPr lang="zh-CN" altLang="en-US" dirty="0"/>
              <a:t>现代采购</a:t>
            </a:r>
            <a:r>
              <a:rPr lang="en-US" altLang="zh-CN" dirty="0"/>
              <a:t>'</a:t>
            </a:r>
            <a:r>
              <a:rPr lang="zh-CN" altLang="en-US" dirty="0"/>
              <a:t>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[0.35, 0.35, 0.55, 0.3],</a:t>
            </a:r>
            <a:endParaRPr lang="en-US" altLang="zh-CN" dirty="0"/>
          </a:p>
          <a:p>
            <a:r>
              <a:rPr lang="en-US" altLang="zh-CN" dirty="0"/>
              <a:t>      "suggested_length": "150-350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右侧第一个长文本，详细说明第一个要点（如设计流程）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[0.35, 0.67, 0.55, 0.25],</a:t>
            </a:r>
            <a:endParaRPr lang="en-US" altLang="zh-CN" dirty="0"/>
          </a:p>
          <a:p>
            <a:r>
              <a:rPr lang="en-US" altLang="zh-CN" dirty="0"/>
              <a:t>      "suggested_length": "150-350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右侧第二个长文本，详细说明第二个要点（如交货安排）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传统采购管理与现代采购管理的区别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"subtitle": "</a:t>
            </a:r>
            <a:r>
              <a:rPr lang="zh-CN" altLang="en-US" dirty="0"/>
              <a:t>设计流程和交货安排维度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"left_heading": "</a:t>
            </a:r>
            <a:r>
              <a:rPr lang="zh-CN" altLang="en-US" dirty="0"/>
              <a:t>现代采购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"body_right1": "</a:t>
            </a:r>
            <a:r>
              <a:rPr lang="zh-CN" altLang="en-US" dirty="0"/>
              <a:t>供应商早期参与设计，比如汽车企业在设计新车时，就邀请零部件供应商一起讨论，供应商会从生产可行性、成本角度提建议，避免后期设计落地不了；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"body_right2": "</a:t>
            </a:r>
            <a:r>
              <a:rPr lang="zh-CN" altLang="en-US" dirty="0"/>
              <a:t>交货安排则更灵活，每周甚至每天交货，比如特斯拉上海工厂，零部件供应商每天分</a:t>
            </a:r>
            <a:r>
              <a:rPr lang="en-US" altLang="zh-CN" dirty="0"/>
              <a:t>3</a:t>
            </a:r>
            <a:r>
              <a:rPr lang="zh-CN" altLang="en-US" dirty="0"/>
              <a:t>次送货，保证生产线不缺货。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0.7,</a:t>
            </a:r>
            <a:endParaRPr lang="en-US" altLang="zh-CN" dirty="0"/>
          </a:p>
          <a:p>
            <a:r>
              <a:rPr lang="en-US" altLang="zh-CN" dirty="0"/>
              <a:t>  "visual_density": 0.3,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多维度对比分析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传统与现代模式区别阐述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流程与安排说明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分点详细解释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分栏对比</a:t>
            </a:r>
            <a:r>
              <a:rPr lang="en-US" altLang="zh-CN" dirty="0"/>
              <a:t>", "</a:t>
            </a:r>
            <a:r>
              <a:rPr lang="zh-CN" altLang="en-US" dirty="0"/>
              <a:t>文字主导</a:t>
            </a:r>
            <a:r>
              <a:rPr lang="en-US" altLang="zh-CN" dirty="0"/>
              <a:t>", "</a:t>
            </a:r>
            <a:r>
              <a:rPr lang="zh-CN" altLang="en-US" dirty="0"/>
              <a:t>层次清晰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"T027",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"title_heading_three_bodies",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0.1, 0.8, 0.12],</a:t>
            </a:r>
            <a:endParaRPr lang="en-US" altLang="zh-CN" dirty="0"/>
          </a:p>
          <a:p>
            <a:r>
              <a:rPr lang="en-US" altLang="zh-CN" dirty="0"/>
              <a:t>      "suggested_length": "5-15 chars",</a:t>
            </a:r>
            <a:endParaRPr lang="en-US" altLang="zh-CN" dirty="0"/>
          </a:p>
          <a:p>
            <a:r>
              <a:rPr lang="en-US" altLang="zh-CN" dirty="0"/>
              <a:t>      "font_size": "40-52",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主标题（大纲中的二级标题），整体主题名称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0.24,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子标题，用于说明当前展示的具体方面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0.34, 0.8, 0.12],</a:t>
            </a:r>
            <a:endParaRPr lang="en-US" altLang="zh-CN" dirty="0"/>
          </a:p>
          <a:p>
            <a:r>
              <a:rPr lang="en-US" altLang="zh-CN" dirty="0"/>
              <a:t>      "suggested_length": "30-80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第一个要点正文，通常包含编号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0.48, 0.8, 0.12],</a:t>
            </a:r>
            <a:endParaRPr lang="en-US" altLang="zh-CN" dirty="0"/>
          </a:p>
          <a:p>
            <a:r>
              <a:rPr lang="en-US" altLang="zh-CN" dirty="0"/>
              <a:t>      "suggested_length": "30-100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第二个要点正文，通常包含编号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0.62, 0.8, 0.12],</a:t>
            </a:r>
            <a:endParaRPr lang="en-US" altLang="zh-CN" dirty="0"/>
          </a:p>
          <a:p>
            <a:r>
              <a:rPr lang="en-US" altLang="zh-CN" dirty="0"/>
              <a:t>      "suggested_length": "30-80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第三个要点正文，通常包含编号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分散采购的优缺点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"heading": "</a:t>
            </a:r>
            <a:r>
              <a:rPr lang="zh-CN" altLang="en-US" dirty="0"/>
              <a:t>分散采购的缺点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"body1": "1 </a:t>
            </a:r>
            <a:r>
              <a:rPr lang="zh-CN" altLang="en-US" dirty="0"/>
              <a:t>缺乏规模效应，采购成本可能偏高；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"body2": "2 </a:t>
            </a:r>
            <a:r>
              <a:rPr lang="zh-CN" altLang="en-US" dirty="0"/>
              <a:t>不利于企业标准化管理，易造成各部门采购物料规格和质量不统一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"body3": "3 </a:t>
            </a:r>
            <a:r>
              <a:rPr lang="zh-CN" altLang="en-US" dirty="0"/>
              <a:t>难形成专业化采购技能和知识沉淀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0.7,</a:t>
            </a:r>
            <a:endParaRPr lang="en-US" altLang="zh-CN" dirty="0"/>
          </a:p>
          <a:p>
            <a:r>
              <a:rPr lang="en-US" altLang="zh-CN" dirty="0"/>
              <a:t>  "visual_density": 0.3,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优缺点分析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要点列举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多条目说明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缺点或问题阐述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垂直排列</a:t>
            </a:r>
            <a:r>
              <a:rPr lang="en-US" altLang="zh-CN" dirty="0"/>
              <a:t>", "</a:t>
            </a:r>
            <a:r>
              <a:rPr lang="zh-CN" altLang="en-US" dirty="0"/>
              <a:t>文字主导</a:t>
            </a:r>
            <a:r>
              <a:rPr lang="en-US" altLang="zh-CN" dirty="0"/>
              <a:t>", "</a:t>
            </a:r>
            <a:r>
              <a:rPr lang="zh-CN" altLang="en-US" dirty="0"/>
              <a:t>简洁清晰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</a:t>
            </a:r>
            <a:endParaRPr lang="en-US" altLang="zh-CN" dirty="0"/>
          </a:p>
          <a:p>
            <a:r>
              <a:rPr lang="en-US" altLang="zh-CN" dirty="0"/>
              <a:t>  "template_id": "T014",</a:t>
            </a:r>
            <a:endParaRPr lang="en-US" altLang="zh-CN" dirty="0"/>
          </a:p>
          <a:p>
            <a:r>
              <a:rPr lang="en-US" altLang="zh-CN" dirty="0"/>
              <a:t>  "page_index": 1,</a:t>
            </a:r>
            <a:endParaRPr lang="en-US" altLang="zh-CN" dirty="0"/>
          </a:p>
          <a:p>
            <a:r>
              <a:rPr lang="en-US" altLang="zh-CN" dirty="0"/>
              <a:t>  "layout_type": "title_heading_text_case_icons",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"placeholders": [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"p1",</a:t>
            </a:r>
            <a:endParaRPr lang="en-US" altLang="zh-CN" dirty="0"/>
          </a:p>
          <a:p>
            <a:r>
              <a:rPr lang="en-US" altLang="zh-CN" dirty="0"/>
              <a:t>      "type": "title",</a:t>
            </a:r>
            <a:endParaRPr lang="en-US" altLang="zh-CN" dirty="0"/>
          </a:p>
          <a:p>
            <a:r>
              <a:rPr lang="en-US" altLang="zh-CN" dirty="0"/>
              <a:t>      "bbox": [0.1, 0.08, 0.8, 0.12],</a:t>
            </a:r>
            <a:endParaRPr lang="en-US" altLang="zh-CN" dirty="0"/>
          </a:p>
          <a:p>
            <a:r>
              <a:rPr lang="en-US" altLang="zh-CN" dirty="0"/>
              <a:t>      "suggested_length": "5-15 chars",</a:t>
            </a:r>
            <a:endParaRPr lang="en-US" altLang="zh-CN" dirty="0"/>
          </a:p>
          <a:p>
            <a:r>
              <a:rPr lang="en-US" altLang="zh-CN" dirty="0"/>
              <a:t>      "font_size": "40-52",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主标题（大纲中的二级目录），整体主题名称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"p2",</a:t>
            </a:r>
            <a:endParaRPr lang="en-US" altLang="zh-CN" dirty="0"/>
          </a:p>
          <a:p>
            <a:r>
              <a:rPr lang="en-US" altLang="zh-CN" dirty="0"/>
              <a:t>      "type": "heading",</a:t>
            </a:r>
            <a:endParaRPr lang="en-US" altLang="zh-CN" dirty="0"/>
          </a:p>
          <a:p>
            <a:r>
              <a:rPr lang="en-US" altLang="zh-CN" dirty="0"/>
              <a:t>      "bbox": [0.1, 0.22, 0.8, 0.08],</a:t>
            </a:r>
            <a:endParaRPr lang="en-US" altLang="zh-CN" dirty="0"/>
          </a:p>
          <a:p>
            <a:r>
              <a:rPr lang="en-US" altLang="zh-CN" dirty="0"/>
              <a:t>      "suggested_length": "10-20 chars",</a:t>
            </a:r>
            <a:endParaRPr lang="en-US" altLang="zh-CN" dirty="0"/>
          </a:p>
          <a:p>
            <a:r>
              <a:rPr lang="en-US" altLang="zh-CN" dirty="0"/>
              <a:t>      "font_size": "28-36",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小标题，用于列举具体优点或要点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"p3",</a:t>
            </a:r>
            <a:endParaRPr lang="en-US" altLang="zh-CN" dirty="0"/>
          </a:p>
          <a:p>
            <a:r>
              <a:rPr lang="en-US" altLang="zh-CN" dirty="0"/>
              <a:t>      "type": "body",</a:t>
            </a:r>
            <a:endParaRPr lang="en-US" altLang="zh-CN" dirty="0"/>
          </a:p>
          <a:p>
            <a:r>
              <a:rPr lang="en-US" altLang="zh-CN" dirty="0"/>
              <a:t>      "bbox": [0.1, 0.32, 0.8, 0.1],</a:t>
            </a:r>
            <a:endParaRPr lang="en-US" altLang="zh-CN" dirty="0"/>
          </a:p>
          <a:p>
            <a:r>
              <a:rPr lang="en-US" altLang="zh-CN" dirty="0"/>
              <a:t>      "suggested_length": "50-150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长文本区域，用于详细解释优点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"p4",</a:t>
            </a:r>
            <a:endParaRPr lang="en-US" altLang="zh-CN" dirty="0"/>
          </a:p>
          <a:p>
            <a:r>
              <a:rPr lang="en-US" altLang="zh-CN" dirty="0"/>
              <a:t>      "type": "case_study",</a:t>
            </a:r>
            <a:endParaRPr lang="en-US" altLang="zh-CN" dirty="0"/>
          </a:p>
          <a:p>
            <a:r>
              <a:rPr lang="en-US" altLang="zh-CN" dirty="0"/>
              <a:t>      "bbox": [0.1, 0.44, 0.8, 0.14],</a:t>
            </a:r>
            <a:endParaRPr lang="en-US" altLang="zh-CN" dirty="0"/>
          </a:p>
          <a:p>
            <a:r>
              <a:rPr lang="en-US" altLang="zh-CN" dirty="0"/>
              <a:t>      "suggested_length": "100-300 chars",</a:t>
            </a:r>
            <a:endParaRPr lang="en-US" altLang="zh-CN" dirty="0"/>
          </a:p>
          <a:p>
            <a:r>
              <a:rPr lang="en-US" altLang="zh-CN" dirty="0"/>
              <a:t>      "font_size": "20-28",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案例文本区域，用于展示具体案例或实例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"p5",</a:t>
            </a:r>
            <a:endParaRPr lang="en-US" altLang="zh-CN" dirty="0"/>
          </a:p>
          <a:p>
            <a:r>
              <a:rPr lang="en-US" altLang="zh-CN" dirty="0"/>
              <a:t>      "type": "image",</a:t>
            </a:r>
            <a:endParaRPr lang="en-US" altLang="zh-CN" dirty="0"/>
          </a:p>
          <a:p>
            <a:r>
              <a:rPr lang="en-US" altLang="zh-CN" dirty="0"/>
              <a:t>      "bbox": [0.1, 0.6, 0.2, 0.15],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左侧小图标，代表案例中的第一个企业或元素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"p6",</a:t>
            </a:r>
            <a:endParaRPr lang="en-US" altLang="zh-CN" dirty="0"/>
          </a:p>
          <a:p>
            <a:r>
              <a:rPr lang="en-US" altLang="zh-CN" dirty="0"/>
              <a:t>      "type": "image",</a:t>
            </a:r>
            <a:endParaRPr lang="en-US" altLang="zh-CN" dirty="0"/>
          </a:p>
          <a:p>
            <a:r>
              <a:rPr lang="en-US" altLang="zh-CN" dirty="0"/>
              <a:t>      "bbox": [0.4, 0.6, 0.2, 0.15],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中间小图标，代表案例中的第二个企业或元素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},</a:t>
            </a:r>
            <a:endParaRPr lang="en-US" altLang="zh-CN" dirty="0"/>
          </a:p>
          <a:p>
            <a:r>
              <a:rPr lang="en-US" altLang="zh-CN" dirty="0"/>
              <a:t>    {</a:t>
            </a:r>
            <a:endParaRPr lang="en-US" altLang="zh-CN" dirty="0"/>
          </a:p>
          <a:p>
            <a:r>
              <a:rPr lang="en-US" altLang="zh-CN" dirty="0"/>
              <a:t>      "placeholder_id": "p7",</a:t>
            </a:r>
            <a:endParaRPr lang="en-US" altLang="zh-CN" dirty="0"/>
          </a:p>
          <a:p>
            <a:r>
              <a:rPr lang="en-US" altLang="zh-CN" dirty="0"/>
              <a:t>      "type": "image",</a:t>
            </a:r>
            <a:endParaRPr lang="en-US" altLang="zh-CN" dirty="0"/>
          </a:p>
          <a:p>
            <a:r>
              <a:rPr lang="en-US" altLang="zh-CN" dirty="0"/>
              <a:t>      "bbox": [0.7, 0.6, 0.2, 0.15],</a:t>
            </a:r>
            <a:endParaRPr lang="en-US" altLang="zh-CN" dirty="0"/>
          </a:p>
          <a:p>
            <a:r>
              <a:rPr lang="en-US" altLang="zh-CN" dirty="0"/>
              <a:t>      "note": "</a:t>
            </a:r>
            <a:r>
              <a:rPr lang="zh-CN" altLang="en-US" dirty="0"/>
              <a:t>右侧小图标，代表案例中的第三个企业或元素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  }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"example_text": {</a:t>
            </a:r>
            <a:endParaRPr lang="en-US" altLang="zh-CN" dirty="0"/>
          </a:p>
          <a:p>
            <a:r>
              <a:rPr lang="en-US" altLang="zh-CN" dirty="0"/>
              <a:t>    "title": "</a:t>
            </a:r>
            <a:r>
              <a:rPr lang="zh-CN" altLang="en-US" dirty="0"/>
              <a:t>联合采购的优点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"heading": "</a:t>
            </a:r>
            <a:r>
              <a:rPr lang="zh-CN" altLang="en-US" dirty="0"/>
              <a:t>第一，获得采购批量优惠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"body": "</a:t>
            </a:r>
            <a:r>
              <a:rPr lang="zh-CN" altLang="en-US" dirty="0"/>
              <a:t>整合后的大订单能让参与企业从供应商处获更优价格折扣。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"case_study": "</a:t>
            </a:r>
            <a:r>
              <a:rPr lang="zh-CN" altLang="en-US" dirty="0"/>
              <a:t>宝钢曾联合鞍钢、武钢等国内大型钢铁企业，组成采购联盟共同向国外采购铁矿石，提升了谈判话语权。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},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"text_capacity_score": 0.6,</a:t>
            </a:r>
            <a:endParaRPr lang="en-US" altLang="zh-CN" dirty="0"/>
          </a:p>
          <a:p>
            <a:r>
              <a:rPr lang="en-US" altLang="zh-CN" dirty="0"/>
              <a:t>  "visual_density": 0.5,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"recommended_usage": [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优点详细阐述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案例配图说明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多元素并列展示</a:t>
            </a:r>
            <a:r>
              <a:rPr lang="en-US" altLang="zh-CN" dirty="0"/>
              <a:t>",</a:t>
            </a:r>
            <a:endParaRPr lang="en-US" altLang="zh-CN" dirty="0"/>
          </a:p>
          <a:p>
            <a:r>
              <a:rPr lang="en-US" altLang="zh-CN" dirty="0"/>
              <a:t>    "</a:t>
            </a:r>
            <a:r>
              <a:rPr lang="zh-CN" altLang="en-US" dirty="0"/>
              <a:t>商务合作案例</a:t>
            </a:r>
            <a:r>
              <a:rPr lang="en-US" altLang="zh-CN" dirty="0"/>
              <a:t>"</a:t>
            </a:r>
            <a:endParaRPr lang="en-US" altLang="zh-CN" dirty="0"/>
          </a:p>
          <a:p>
            <a:r>
              <a:rPr lang="en-US" altLang="zh-CN" dirty="0"/>
              <a:t>  ],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"style_tags": ["</a:t>
            </a:r>
            <a:r>
              <a:rPr lang="zh-CN" altLang="en-US" dirty="0"/>
              <a:t>图文结合</a:t>
            </a:r>
            <a:r>
              <a:rPr lang="en-US" altLang="zh-CN" dirty="0"/>
              <a:t>", "</a:t>
            </a:r>
            <a:r>
              <a:rPr lang="zh-CN" altLang="en-US" dirty="0"/>
              <a:t>垂直分层</a:t>
            </a:r>
            <a:r>
              <a:rPr lang="en-US" altLang="zh-CN" dirty="0"/>
              <a:t>", "</a:t>
            </a:r>
            <a:r>
              <a:rPr lang="zh-CN" altLang="en-US" dirty="0"/>
              <a:t>案例驱动</a:t>
            </a:r>
            <a:r>
              <a:rPr lang="en-US" altLang="zh-CN" dirty="0"/>
              <a:t>", "</a:t>
            </a:r>
            <a:r>
              <a:rPr lang="zh-CN" altLang="en-US" dirty="0"/>
              <a:t>浅色背景</a:t>
            </a:r>
            <a:r>
              <a:rPr lang="en-US" altLang="zh-CN" dirty="0"/>
              <a:t>"]</a:t>
            </a:r>
            <a:endParaRPr lang="en-US" altLang="zh-CN" dirty="0"/>
          </a:p>
          <a:p>
            <a:r>
              <a:rPr lang="en-US" altLang="zh-CN" dirty="0"/>
              <a:t>}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"T003",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"title_heading_body",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0.12, 0.8, 0.18],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主标题，整体内容主题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0.32, 0.8, 0.12],</a:t>
            </a:r>
            <a:endParaRPr lang="en-US" altLang="zh-CN"/>
          </a:p>
          <a:p>
            <a:r>
              <a:rPr lang="en-US" altLang="zh-CN"/>
              <a:t>      "suggested_length": "10-25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小标题，用于细化主标题的具体要点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0.46, 0.8, 0.4],</a:t>
            </a:r>
            <a:endParaRPr lang="en-US" altLang="zh-CN"/>
          </a:p>
          <a:p>
            <a:r>
              <a:rPr lang="en-US" altLang="zh-CN"/>
              <a:t>      "suggested_length": "100-250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正文区域，用于放置详细的解释性文字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联合采购的优点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"heading": "</a:t>
            </a:r>
            <a:r>
              <a:rPr lang="zh-CN" altLang="en-US"/>
              <a:t>第二，降低储备成本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"body": "</a:t>
            </a:r>
            <a:r>
              <a:rPr lang="zh-CN" altLang="en-US"/>
              <a:t>联合采购能统一规划安排库存，避免企业各自为战、重复储备物料，如同多家超市共用大型仓库，可提高库存周转率、减少资金占用。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0.7,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要点详细阐述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概念解释与说明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优势分析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方案详述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简洁清晰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层次分明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"T005",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"title_heading_body",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0.12, 0.8, 0.18],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主标题（大纲中的二级标题），整体内容主题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0.32, 0.8, 0.12],</a:t>
            </a:r>
            <a:endParaRPr lang="en-US" altLang="zh-CN"/>
          </a:p>
          <a:p>
            <a:r>
              <a:rPr lang="en-US" altLang="zh-CN"/>
              <a:t>      "suggested_length": "10-25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小标题，用于具体要点的阐述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0.46, 0.8, 0.4],</a:t>
            </a:r>
            <a:endParaRPr lang="en-US" altLang="zh-CN"/>
          </a:p>
          <a:p>
            <a:r>
              <a:rPr lang="en-US" altLang="zh-CN"/>
              <a:t>      "suggested_length": "100-250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正文区域，用于详细解释和说明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联合采购的优点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"heading": "</a:t>
            </a:r>
            <a:r>
              <a:rPr lang="zh-CN" altLang="en-US"/>
              <a:t>第三，合并运输，节省运费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"body": "</a:t>
            </a:r>
            <a:r>
              <a:rPr lang="zh-CN" altLang="en-US"/>
              <a:t>批量运输能够降低单位物流成本，比如多家企业联合租用货运专线，运费通常可以降低</a:t>
            </a:r>
            <a:r>
              <a:rPr lang="en-US" altLang="zh-CN"/>
              <a:t>30%</a:t>
            </a:r>
            <a:r>
              <a:rPr lang="zh-CN" altLang="en-US"/>
              <a:t>以上。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0.7,</a:t>
            </a:r>
            <a:endParaRPr lang="en-US" altLang="zh-CN"/>
          </a:p>
          <a:p>
            <a:r>
              <a:rPr lang="en-US" altLang="zh-CN"/>
              <a:t>  "visual_density": 0.3,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要点详细阐述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优势分析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具体措施说明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成本效益解释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简洁清晰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层次分明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"T038",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"title_subtitle_heading_body",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0.1, 0.8, 0.15],</a:t>
            </a:r>
            <a:endParaRPr lang="en-US" altLang="zh-CN"/>
          </a:p>
          <a:p>
            <a:r>
              <a:rPr lang="en-US" altLang="zh-CN"/>
              <a:t>      "suggested_length": "5-10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主标题，整体主题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0.27, 0.8, 0.1],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副标题，简要说明分类维度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0.39, 0.8, 0.1],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小标题，指示具体维度序号及说明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0.51, 0.8, 0.25],</a:t>
            </a:r>
            <a:endParaRPr lang="en-US" altLang="zh-CN"/>
          </a:p>
          <a:p>
            <a:r>
              <a:rPr lang="en-US" altLang="zh-CN"/>
              <a:t>      "suggested_length": "20-80 chars",</a:t>
            </a:r>
            <a:endParaRPr lang="en-US" altLang="zh-CN"/>
          </a:p>
          <a:p>
            <a:r>
              <a:rPr lang="en-US" altLang="zh-CN"/>
              <a:t>      "font_size": "20-28",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正文，用于详细解释或定义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采购分类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按采购定价方式分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"heading": "</a:t>
            </a:r>
            <a:r>
              <a:rPr lang="zh-CN" altLang="en-US"/>
              <a:t>第三，按采购定价方式来分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"body": "</a:t>
            </a:r>
            <a:r>
              <a:rPr lang="zh-CN" altLang="en-US"/>
              <a:t>采购定价方式是指确定采购商品价格的方法。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0.4,</a:t>
            </a:r>
            <a:endParaRPr lang="en-US" altLang="zh-CN"/>
          </a:p>
          <a:p>
            <a:r>
              <a:rPr lang="en-US" altLang="zh-CN"/>
              <a:t>  "visual_density": 0.2,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分类展示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概念定义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维度说明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简短条目解释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{</a:t>
            </a:r>
            <a:endParaRPr lang="en-US" altLang="zh-CN"/>
          </a:p>
          <a:p>
            <a:r>
              <a:rPr lang="en-US" altLang="zh-CN"/>
              <a:t>  "template_id": "T040",</a:t>
            </a:r>
            <a:endParaRPr lang="en-US" altLang="zh-CN"/>
          </a:p>
          <a:p>
            <a:r>
              <a:rPr lang="en-US" altLang="zh-CN"/>
              <a:t>  "page_index": 1,</a:t>
            </a:r>
            <a:endParaRPr lang="en-US" altLang="zh-CN"/>
          </a:p>
          <a:p>
            <a:r>
              <a:rPr lang="en-US" altLang="zh-CN"/>
              <a:t>  "layout_type": "title_subtitle_heading_two_texts",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"placeholders": [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"p1",</a:t>
            </a:r>
            <a:endParaRPr lang="en-US" altLang="zh-CN"/>
          </a:p>
          <a:p>
            <a:r>
              <a:rPr lang="en-US" altLang="zh-CN"/>
              <a:t>      "type": "title",</a:t>
            </a:r>
            <a:endParaRPr lang="en-US" altLang="zh-CN"/>
          </a:p>
          <a:p>
            <a:r>
              <a:rPr lang="en-US" altLang="zh-CN"/>
              <a:t>      "bbox": [0.1, 0.08, 0.8, 0.12],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"40-52",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主标题，整体主题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"p2",</a:t>
            </a:r>
            <a:endParaRPr lang="en-US" altLang="zh-CN"/>
          </a:p>
          <a:p>
            <a:r>
              <a:rPr lang="en-US" altLang="zh-CN"/>
              <a:t>      "type": "subtitle",</a:t>
            </a:r>
            <a:endParaRPr lang="en-US" altLang="zh-CN"/>
          </a:p>
          <a:p>
            <a:r>
              <a:rPr lang="en-US" altLang="zh-CN"/>
              <a:t>      "bbox": [0.1, 0.22, 0.8, 0.08],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副标题，简要说明分类或维度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"p3",</a:t>
            </a:r>
            <a:endParaRPr lang="en-US" altLang="zh-CN"/>
          </a:p>
          <a:p>
            <a:r>
              <a:rPr lang="en-US" altLang="zh-CN"/>
              <a:t>      "type": "heading",</a:t>
            </a:r>
            <a:endParaRPr lang="en-US" altLang="zh-CN"/>
          </a:p>
          <a:p>
            <a:r>
              <a:rPr lang="en-US" altLang="zh-CN"/>
              <a:t>      "bbox": [0.1, 0.32, 0.8, 0.08],</a:t>
            </a:r>
            <a:endParaRPr lang="en-US" altLang="zh-CN"/>
          </a:p>
          <a:p>
            <a:r>
              <a:rPr lang="en-US" altLang="zh-CN"/>
              <a:t>      "suggested_length": "10-20 chars",</a:t>
            </a:r>
            <a:endParaRPr lang="en-US" altLang="zh-CN"/>
          </a:p>
          <a:p>
            <a:r>
              <a:rPr lang="en-US" altLang="zh-CN"/>
              <a:t>      "font_size": "28-36",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小标题，内容通常与副标题一致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"p4",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0.45, 0.8, 0.1],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第一个短文本，例如分类项或要点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},</a:t>
            </a:r>
            <a:endParaRPr lang="en-US" altLang="zh-CN"/>
          </a:p>
          <a:p>
            <a:r>
              <a:rPr lang="en-US" altLang="zh-CN"/>
              <a:t>    {</a:t>
            </a:r>
            <a:endParaRPr lang="en-US" altLang="zh-CN"/>
          </a:p>
          <a:p>
            <a:r>
              <a:rPr lang="en-US" altLang="zh-CN"/>
              <a:t>      "placeholder_id": "p5",</a:t>
            </a:r>
            <a:endParaRPr lang="en-US" altLang="zh-CN"/>
          </a:p>
          <a:p>
            <a:r>
              <a:rPr lang="en-US" altLang="zh-CN"/>
              <a:t>      "type": "body",</a:t>
            </a:r>
            <a:endParaRPr lang="en-US" altLang="zh-CN"/>
          </a:p>
          <a:p>
            <a:r>
              <a:rPr lang="en-US" altLang="zh-CN"/>
              <a:t>      "bbox": [0.1, 0.57, 0.8, 0.1],</a:t>
            </a:r>
            <a:endParaRPr lang="en-US" altLang="zh-CN"/>
          </a:p>
          <a:p>
            <a:r>
              <a:rPr lang="en-US" altLang="zh-CN"/>
              <a:t>      "suggested_length": "5-15 chars",</a:t>
            </a:r>
            <a:endParaRPr lang="en-US" altLang="zh-CN"/>
          </a:p>
          <a:p>
            <a:r>
              <a:rPr lang="en-US" altLang="zh-CN"/>
              <a:t>      "font_size": "24-32",</a:t>
            </a:r>
            <a:endParaRPr lang="en-US" altLang="zh-CN"/>
          </a:p>
          <a:p>
            <a:r>
              <a:rPr lang="en-US" altLang="zh-CN"/>
              <a:t>      "note": "</a:t>
            </a:r>
            <a:r>
              <a:rPr lang="zh-CN" altLang="en-US"/>
              <a:t>第二个短文本，例如分类项或要点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  }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"example_text": {</a:t>
            </a:r>
            <a:endParaRPr lang="en-US" altLang="zh-CN"/>
          </a:p>
          <a:p>
            <a:r>
              <a:rPr lang="en-US" altLang="zh-CN"/>
              <a:t>    "title": "</a:t>
            </a:r>
            <a:r>
              <a:rPr lang="zh-CN" altLang="en-US"/>
              <a:t>采购分类</a:t>
            </a:r>
            <a:r>
              <a:rPr lang="en-US" altLang="zh-CN"/>
              <a:t>——</a:t>
            </a:r>
            <a:r>
              <a:rPr lang="zh-CN" altLang="en-US"/>
              <a:t>按时间维度分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"subtitle": "</a:t>
            </a:r>
            <a:r>
              <a:rPr lang="zh-CN" altLang="en-US"/>
              <a:t>第四，按时间维度来分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"heading": "</a:t>
            </a:r>
            <a:r>
              <a:rPr lang="zh-CN" altLang="en-US"/>
              <a:t>第四，按时间维度来分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"body1": "1. </a:t>
            </a:r>
            <a:r>
              <a:rPr lang="zh-CN" altLang="en-US"/>
              <a:t>即期采购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"body2": "2. </a:t>
            </a:r>
            <a:r>
              <a:rPr lang="zh-CN" altLang="en-US"/>
              <a:t>远期采购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},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"text_capacity_score": 0.35,</a:t>
            </a:r>
            <a:endParaRPr lang="en-US" altLang="zh-CN"/>
          </a:p>
          <a:p>
            <a:r>
              <a:rPr lang="en-US" altLang="zh-CN"/>
              <a:t>  "visual_density": 0.25,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"recommended_usage": [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分类展示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要点列表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维度说明</a:t>
            </a:r>
            <a:r>
              <a:rPr lang="en-US" altLang="zh-CN"/>
              <a:t>",</a:t>
            </a:r>
            <a:endParaRPr lang="en-US" altLang="zh-CN"/>
          </a:p>
          <a:p>
            <a:r>
              <a:rPr lang="en-US" altLang="zh-CN"/>
              <a:t>    "</a:t>
            </a:r>
            <a:r>
              <a:rPr lang="zh-CN" altLang="en-US"/>
              <a:t>简短条目列举</a:t>
            </a:r>
            <a:r>
              <a:rPr lang="en-US" altLang="zh-CN"/>
              <a:t>"</a:t>
            </a:r>
            <a:endParaRPr lang="en-US" altLang="zh-CN"/>
          </a:p>
          <a:p>
            <a:r>
              <a:rPr lang="en-US" altLang="zh-CN"/>
              <a:t>  ],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  "style_tags": ["</a:t>
            </a:r>
            <a:r>
              <a:rPr lang="zh-CN" altLang="en-US"/>
              <a:t>简洁</a:t>
            </a:r>
            <a:r>
              <a:rPr lang="en-US" altLang="zh-CN"/>
              <a:t>", "</a:t>
            </a:r>
            <a:r>
              <a:rPr lang="zh-CN" altLang="en-US"/>
              <a:t>文字主导</a:t>
            </a:r>
            <a:r>
              <a:rPr lang="en-US" altLang="zh-CN"/>
              <a:t>", "</a:t>
            </a:r>
            <a:r>
              <a:rPr lang="zh-CN" altLang="en-US"/>
              <a:t>垂直排列</a:t>
            </a:r>
            <a:r>
              <a:rPr lang="en-US" altLang="zh-CN"/>
              <a:t>", "</a:t>
            </a:r>
            <a:r>
              <a:rPr lang="zh-CN" altLang="en-US"/>
              <a:t>浅色背景</a:t>
            </a:r>
            <a:r>
              <a:rPr lang="en-US" altLang="zh-CN"/>
              <a:t>"]</a:t>
            </a:r>
            <a:endParaRPr lang="en-US" altLang="zh-CN"/>
          </a:p>
          <a:p>
            <a:r>
              <a:rPr lang="en-US" altLang="zh-CN"/>
              <a:t>}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图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PT文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小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双分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节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主机位背景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0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9.sv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13.svg"/><Relationship Id="rId13" Type="http://schemas.openxmlformats.org/officeDocument/2006/relationships/image" Target="../media/image12.png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tags" Target="../tags/tag6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18.sv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75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png"/><Relationship Id="rId8" Type="http://schemas.openxmlformats.org/officeDocument/2006/relationships/tags" Target="../tags/tag81.xml"/><Relationship Id="rId7" Type="http://schemas.openxmlformats.org/officeDocument/2006/relationships/tags" Target="../tags/tag80.xml"/><Relationship Id="rId6" Type="http://schemas.openxmlformats.org/officeDocument/2006/relationships/tags" Target="../tags/tag79.xml"/><Relationship Id="rId5" Type="http://schemas.openxmlformats.org/officeDocument/2006/relationships/tags" Target="../tags/tag78.xml"/><Relationship Id="rId4" Type="http://schemas.openxmlformats.org/officeDocument/2006/relationships/tags" Target="../tags/tag77.xml"/><Relationship Id="rId3" Type="http://schemas.openxmlformats.org/officeDocument/2006/relationships/tags" Target="../tags/tag76.xml"/><Relationship Id="rId2" Type="http://schemas.openxmlformats.org/officeDocument/2006/relationships/image" Target="../media/image15.svg"/><Relationship Id="rId17" Type="http://schemas.openxmlformats.org/officeDocument/2006/relationships/notesSlide" Target="../notesSlides/notesSlide9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84.xml"/><Relationship Id="rId14" Type="http://schemas.openxmlformats.org/officeDocument/2006/relationships/image" Target="../media/image26.svg"/><Relationship Id="rId13" Type="http://schemas.openxmlformats.org/officeDocument/2006/relationships/image" Target="../media/image25.png"/><Relationship Id="rId12" Type="http://schemas.openxmlformats.org/officeDocument/2006/relationships/tags" Target="../tags/tag83.xml"/><Relationship Id="rId11" Type="http://schemas.openxmlformats.org/officeDocument/2006/relationships/tags" Target="../tags/tag82.xml"/><Relationship Id="rId10" Type="http://schemas.openxmlformats.org/officeDocument/2006/relationships/image" Target="../media/image24.sv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6.sv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16.sv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image" Target="../media/image16.sv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8.sv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image" Target="../media/image16.sv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" Type="http://schemas.openxmlformats.org/officeDocument/2006/relationships/image" Target="../media/image18.svg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image" Target="../media/image15.svg"/><Relationship Id="rId15" Type="http://schemas.openxmlformats.org/officeDocument/2006/relationships/notesSlide" Target="../notesSlides/notesSlide2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3" Type="http://schemas.openxmlformats.org/officeDocument/2006/relationships/slideLayout" Target="../slideLayouts/slideLayout4.xml"/><Relationship Id="rId22" Type="http://schemas.openxmlformats.org/officeDocument/2006/relationships/tags" Target="../tags/tag39.xml"/><Relationship Id="rId21" Type="http://schemas.openxmlformats.org/officeDocument/2006/relationships/tags" Target="../tags/tag38.xml"/><Relationship Id="rId20" Type="http://schemas.openxmlformats.org/officeDocument/2006/relationships/tags" Target="../tags/tag37.xml"/><Relationship Id="rId2" Type="http://schemas.openxmlformats.org/officeDocument/2006/relationships/image" Target="../media/image16.svg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9" Type="http://schemas.openxmlformats.org/officeDocument/2006/relationships/notesSlide" Target="../notesSlides/notesSlide3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64.xml"/><Relationship Id="rId26" Type="http://schemas.openxmlformats.org/officeDocument/2006/relationships/tags" Target="../tags/tag63.xml"/><Relationship Id="rId25" Type="http://schemas.openxmlformats.org/officeDocument/2006/relationships/tags" Target="../tags/tag62.xml"/><Relationship Id="rId24" Type="http://schemas.openxmlformats.org/officeDocument/2006/relationships/tags" Target="../tags/tag61.xml"/><Relationship Id="rId23" Type="http://schemas.openxmlformats.org/officeDocument/2006/relationships/tags" Target="../tags/tag60.xml"/><Relationship Id="rId22" Type="http://schemas.openxmlformats.org/officeDocument/2006/relationships/tags" Target="../tags/tag59.xml"/><Relationship Id="rId21" Type="http://schemas.openxmlformats.org/officeDocument/2006/relationships/tags" Target="../tags/tag58.xml"/><Relationship Id="rId20" Type="http://schemas.openxmlformats.org/officeDocument/2006/relationships/tags" Target="../tags/tag57.xml"/><Relationship Id="rId2" Type="http://schemas.openxmlformats.org/officeDocument/2006/relationships/image" Target="../media/image15.svg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7.jpeg"/><Relationship Id="rId2" Type="http://schemas.openxmlformats.org/officeDocument/2006/relationships/image" Target="../media/image16.sv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6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tags" Target="../tags/tag6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jpeg"/><Relationship Id="rId2" Type="http://schemas.openxmlformats.org/officeDocument/2006/relationships/image" Target="../media/image9.sv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sv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公司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>
            <a:off x="1161415" y="2022475"/>
            <a:ext cx="8545530" cy="3215593"/>
            <a:chOff x="3366" y="3184"/>
            <a:chExt cx="13458" cy="5064"/>
          </a:xfrm>
        </p:grpSpPr>
        <p:sp>
          <p:nvSpPr>
            <p:cNvPr id="44" name="图形 14"/>
            <p:cNvSpPr/>
            <p:nvPr>
              <p:custDataLst>
                <p:tags r:id="rId4"/>
              </p:custDataLst>
            </p:nvPr>
          </p:nvSpPr>
          <p:spPr>
            <a:xfrm>
              <a:off x="6338" y="4510"/>
              <a:ext cx="7496" cy="505"/>
            </a:xfrm>
            <a:custGeom>
              <a:avLst/>
              <a:gdLst>
                <a:gd name="connsiteX0" fmla="*/ 0 w 10177367"/>
                <a:gd name="connsiteY0" fmla="*/ 417576 h 417576"/>
                <a:gd name="connsiteX1" fmla="*/ 0 w 10177367"/>
                <a:gd name="connsiteY1" fmla="*/ 136970 h 417576"/>
                <a:gd name="connsiteX2" fmla="*/ 136970 w 10177367"/>
                <a:gd name="connsiteY2" fmla="*/ 0 h 417576"/>
                <a:gd name="connsiteX3" fmla="*/ 10040398 w 10177367"/>
                <a:gd name="connsiteY3" fmla="*/ 0 h 417576"/>
                <a:gd name="connsiteX4" fmla="*/ 10177367 w 10177367"/>
                <a:gd name="connsiteY4" fmla="*/ 136970 h 417576"/>
                <a:gd name="connsiteX5" fmla="*/ 10177367 w 10177367"/>
                <a:gd name="connsiteY5" fmla="*/ 417481 h 41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7367" h="417576">
                  <a:moveTo>
                    <a:pt x="0" y="417576"/>
                  </a:moveTo>
                  <a:lnTo>
                    <a:pt x="0" y="136970"/>
                  </a:lnTo>
                  <a:cubicBezTo>
                    <a:pt x="0" y="61341"/>
                    <a:pt x="61341" y="0"/>
                    <a:pt x="136970" y="0"/>
                  </a:cubicBezTo>
                  <a:lnTo>
                    <a:pt x="10040398" y="0"/>
                  </a:lnTo>
                  <a:cubicBezTo>
                    <a:pt x="10116027" y="0"/>
                    <a:pt x="10177367" y="61341"/>
                    <a:pt x="10177367" y="136970"/>
                  </a:cubicBezTo>
                  <a:lnTo>
                    <a:pt x="10177367" y="417481"/>
                  </a:lnTo>
                </a:path>
              </a:pathLst>
            </a:custGeom>
            <a:ln w="15875">
              <a:solidFill>
                <a:schemeClr val="accent2">
                  <a:alpha val="61000"/>
                </a:schemeClr>
              </a:solidFill>
              <a:miter lim="400000"/>
              <a:headEnd type="triangle"/>
              <a:tailEnd type="triangle"/>
            </a:ln>
          </p:spPr>
          <p:txBody>
            <a:bodyPr rot="0" spcFirstLastPara="0" vert="horz" wrap="square" lIns="0" tIns="0" rIns="0" bIns="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 sz="3200">
                  <a:solidFill>
                    <a:srgbClr val="FFFFFF"/>
                  </a:solidFill>
                </a:defRPr>
              </a:pPr>
              <a:endParaRPr sz="1600">
                <a:solidFill>
                  <a:srgbClr val="FFFFFF"/>
                </a:solidFill>
                <a:cs typeface="+mn-ea"/>
                <a:sym typeface="+mn-ea"/>
              </a:endParaRPr>
            </a:p>
          </p:txBody>
        </p:sp>
        <p:sp>
          <p:nvSpPr>
            <p:cNvPr id="9" name="圆角矩形 8"/>
            <p:cNvSpPr/>
            <p:nvPr>
              <p:custDataLst>
                <p:tags r:id="rId5"/>
              </p:custDataLst>
            </p:nvPr>
          </p:nvSpPr>
          <p:spPr>
            <a:xfrm>
              <a:off x="5452" y="3184"/>
              <a:ext cx="9259" cy="824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  <a:gs pos="89000">
                  <a:schemeClr val="accent1">
                    <a:alpha val="10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14300" dist="889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2400" b="1">
                  <a:solidFill>
                    <a:srgbClr val="FFFFFF"/>
                  </a:solidFill>
                  <a:uFillTx/>
                </a:rPr>
                <a:t>集中采购的</a:t>
              </a:r>
              <a:r>
                <a:rPr lang="zh-CN" altLang="en-US" sz="2400" b="1">
                  <a:solidFill>
                    <a:srgbClr val="FFFFFF"/>
                  </a:solidFill>
                  <a:uFillTx/>
                </a:rPr>
                <a:t>缺点</a:t>
              </a:r>
              <a:endParaRPr lang="zh-CN" altLang="en-US" sz="2400" b="1">
                <a:solidFill>
                  <a:srgbClr val="FFFFFF"/>
                </a:solidFill>
                <a:uFillTx/>
              </a:endParaRPr>
            </a:p>
          </p:txBody>
        </p:sp>
        <p:sp>
          <p:nvSpPr>
            <p:cNvPr id="10" name="线条"/>
            <p:cNvSpPr/>
            <p:nvPr>
              <p:custDataLst>
                <p:tags r:id="rId6"/>
              </p:custDataLst>
            </p:nvPr>
          </p:nvSpPr>
          <p:spPr>
            <a:xfrm flipV="1">
              <a:off x="10082" y="4008"/>
              <a:ext cx="0" cy="505"/>
            </a:xfrm>
            <a:prstGeom prst="line">
              <a:avLst/>
            </a:prstGeom>
            <a:ln w="15875">
              <a:solidFill>
                <a:schemeClr val="accent1">
                  <a:alpha val="45000"/>
                </a:schemeClr>
              </a:solidFill>
              <a:miter lim="400000"/>
            </a:ln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13" name="图片 12" descr="343435383036303b343532343136343bcfeec4bfb7b6cea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00" y="5205"/>
              <a:ext cx="486" cy="486"/>
            </a:xfrm>
            <a:prstGeom prst="rect">
              <a:avLst/>
            </a:prstGeom>
            <a:effectLst>
              <a:outerShdw blurRad="127000" dist="63500" dir="5400000" algn="t" rotWithShape="0">
                <a:schemeClr val="accent1">
                  <a:lumMod val="75000"/>
                  <a:alpha val="10000"/>
                </a:schemeClr>
              </a:outerShdw>
            </a:effectLst>
          </p:spPr>
        </p:pic>
        <p:sp>
          <p:nvSpPr>
            <p:cNvPr id="40" name="圆角矩形 39"/>
            <p:cNvSpPr/>
            <p:nvPr>
              <p:custDataLst>
                <p:tags r:id="rId10"/>
              </p:custDataLst>
            </p:nvPr>
          </p:nvSpPr>
          <p:spPr>
            <a:xfrm>
              <a:off x="3366" y="6009"/>
              <a:ext cx="5952" cy="2239"/>
            </a:xfrm>
            <a:prstGeom prst="roundRect">
              <a:avLst>
                <a:gd name="adj" fmla="val 7624"/>
              </a:avLst>
            </a:prstGeom>
            <a:solidFill>
              <a:schemeClr val="accent1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144145" rIns="144145" rtlCol="0" anchor="ctr">
              <a:noAutofit/>
            </a:bodyPr>
            <a:lstStyle/>
            <a:p>
              <a:pPr indent="0" algn="ctr" fontAlgn="auto">
                <a:lnSpc>
                  <a:spcPct val="140000"/>
                </a:lnSpc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可能造成组织分割、远离用户，无法及时满足各部门独特需求；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endParaRPr>
            </a:p>
          </p:txBody>
        </p:sp>
        <p:sp>
          <p:nvSpPr>
            <p:cNvPr id="43" name="圆角矩形 42"/>
            <p:cNvSpPr/>
            <p:nvPr>
              <p:custDataLst>
                <p:tags r:id="rId11"/>
              </p:custDataLst>
            </p:nvPr>
          </p:nvSpPr>
          <p:spPr>
            <a:xfrm>
              <a:off x="10872" y="6009"/>
              <a:ext cx="5952" cy="2239"/>
            </a:xfrm>
            <a:prstGeom prst="roundRect">
              <a:avLst>
                <a:gd name="adj" fmla="val 7624"/>
              </a:avLst>
            </a:prstGeom>
            <a:solidFill>
              <a:schemeClr val="accent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145" rIns="144145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40000"/>
                </a:lnSpc>
                <a:buClrTx/>
                <a:buSzTx/>
                <a:buFontTx/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流程长，会延误时效，对紧急、个性化需求响应不迅速。</a:t>
              </a:r>
              <a:endPara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endParaRPr>
            </a:p>
          </p:txBody>
        </p:sp>
        <p:pic>
          <p:nvPicPr>
            <p:cNvPr id="19" name="图片 18" descr="343435383036303b343532343136363bcfeec4bfbdf8b6c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628" y="5227"/>
              <a:ext cx="441" cy="441"/>
            </a:xfrm>
            <a:prstGeom prst="rect">
              <a:avLst/>
            </a:prstGeom>
            <a:effectLst>
              <a:outerShdw blurRad="127000" dist="63500" dir="5400000" algn="t" rotWithShape="0">
                <a:schemeClr val="accent2">
                  <a:lumMod val="75000"/>
                  <a:alpha val="10000"/>
                </a:scheme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5212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按时间维度分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35" name="组合 34"/>
          <p:cNvGrpSpPr/>
          <p:nvPr>
            <p:custDataLst>
              <p:tags r:id="rId3"/>
            </p:custDataLst>
          </p:nvPr>
        </p:nvGrpSpPr>
        <p:grpSpPr>
          <a:xfrm>
            <a:off x="1161415" y="2528582"/>
            <a:ext cx="4841240" cy="2211058"/>
            <a:chOff x="1097" y="2689"/>
            <a:chExt cx="17006" cy="7766"/>
          </a:xfrm>
        </p:grpSpPr>
        <p:sp>
          <p:nvSpPr>
            <p:cNvPr id="18" name="对象2"/>
            <p:cNvSpPr/>
            <p:nvPr>
              <p:custDataLst>
                <p:tags r:id="rId4"/>
              </p:custDataLst>
            </p:nvPr>
          </p:nvSpPr>
          <p:spPr>
            <a:xfrm>
              <a:off x="1097" y="3575"/>
              <a:ext cx="17006" cy="3086"/>
            </a:xfrm>
            <a:prstGeom prst="roundRect">
              <a:avLst>
                <a:gd name="adj" fmla="val 32478"/>
              </a:avLst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txBody>
            <a:bodyPr wrap="square"/>
            <a:p>
              <a:pPr algn="just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对象2"/>
            <p:cNvSpPr/>
            <p:nvPr>
              <p:custDataLst>
                <p:tags r:id="rId5"/>
              </p:custDataLst>
            </p:nvPr>
          </p:nvSpPr>
          <p:spPr>
            <a:xfrm>
              <a:off x="1097" y="3575"/>
              <a:ext cx="17006" cy="604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txBody>
            <a:bodyPr wrap="square"/>
            <a:p>
              <a:pPr algn="just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对象9"/>
            <p:cNvSpPr/>
            <p:nvPr>
              <p:custDataLst>
                <p:tags r:id="rId6"/>
              </p:custDataLst>
            </p:nvPr>
          </p:nvSpPr>
          <p:spPr>
            <a:xfrm>
              <a:off x="2995" y="2689"/>
              <a:ext cx="13210" cy="1927"/>
            </a:xfrm>
            <a:prstGeom prst="roundRect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1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第四，按时间维度来分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21" name="对象4"/>
            <p:cNvSpPr/>
            <p:nvPr>
              <p:custDataLst>
                <p:tags r:id="rId7"/>
              </p:custDataLst>
            </p:nvPr>
          </p:nvSpPr>
          <p:spPr>
            <a:xfrm>
              <a:off x="2996" y="5760"/>
              <a:ext cx="13209" cy="1928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044000" numCol="1" spcCol="0" rtlCol="0" fromWordArt="0" anchor="ctr" anchorCtr="0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dirty="0">
                  <a:solidFill>
                    <a:srgbClr val="262626"/>
                  </a:solidFill>
                  <a:latin typeface="+mn-ea"/>
                  <a:cs typeface="+mn-ea"/>
                  <a:sym typeface="+mn-ea"/>
                </a:rPr>
                <a:t>即期采购</a:t>
              </a:r>
              <a:endParaRPr lang="zh-CN" altLang="en-US" sz="2000" dirty="0">
                <a:solidFill>
                  <a:srgbClr val="262626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2" name="对象5"/>
            <p:cNvSpPr/>
            <p:nvPr>
              <p:custDataLst>
                <p:tags r:id="rId8"/>
              </p:custDataLst>
            </p:nvPr>
          </p:nvSpPr>
          <p:spPr>
            <a:xfrm>
              <a:off x="3223" y="6058"/>
              <a:ext cx="1331" cy="1332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none" numCol="1" spcCol="0" rtlCol="0" fromWordArt="0" anchor="ctr" anchorCtr="1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en-US" altLang="zh-CN" sz="20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1</a:t>
              </a:r>
              <a:endParaRPr lang="en-US" altLang="zh-CN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7" name="对象7"/>
            <p:cNvSpPr/>
            <p:nvPr>
              <p:custDataLst>
                <p:tags r:id="rId9"/>
              </p:custDataLst>
            </p:nvPr>
          </p:nvSpPr>
          <p:spPr>
            <a:xfrm>
              <a:off x="2996" y="8527"/>
              <a:ext cx="13209" cy="1928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044000" tIns="46990" rIns="90170" bIns="46990" numCol="1" spcCol="0" rtlCol="0" fromWordArt="0" anchor="ctr" anchorCtr="0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dirty="0">
                  <a:solidFill>
                    <a:srgbClr val="262626"/>
                  </a:solidFill>
                  <a:latin typeface="+mn-ea"/>
                  <a:cs typeface="+mn-ea"/>
                  <a:sym typeface="+mn-ea"/>
                </a:rPr>
                <a:t>远期采购</a:t>
              </a:r>
              <a:endParaRPr lang="zh-CN" altLang="en-US" sz="2000" dirty="0">
                <a:solidFill>
                  <a:srgbClr val="262626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4" name="对象8"/>
            <p:cNvSpPr/>
            <p:nvPr>
              <p:custDataLst>
                <p:tags r:id="rId10"/>
              </p:custDataLst>
            </p:nvPr>
          </p:nvSpPr>
          <p:spPr>
            <a:xfrm>
              <a:off x="3164" y="8825"/>
              <a:ext cx="1331" cy="1332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none" lIns="90170" tIns="46990" rIns="90170" bIns="46990" numCol="1" spcCol="0" rtlCol="0" fromWordArt="0" anchor="ctr" anchorCtr="1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en-US" altLang="zh-CN" sz="20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2</a:t>
              </a:r>
              <a:endParaRPr lang="en-US" altLang="zh-CN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设计流程和交货安排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8" name="任意多边形: 形状 5"/>
          <p:cNvSpPr/>
          <p:nvPr>
            <p:custDataLst>
              <p:tags r:id="rId3"/>
            </p:custDataLst>
          </p:nvPr>
        </p:nvSpPr>
        <p:spPr>
          <a:xfrm>
            <a:off x="1161415" y="1736725"/>
            <a:ext cx="6953250" cy="775335"/>
          </a:xfrm>
          <a:custGeom>
            <a:avLst/>
            <a:gdLst>
              <a:gd name="connsiteX0" fmla="*/ 86997 w 5066498"/>
              <a:gd name="connsiteY0" fmla="*/ 0 h 521970"/>
              <a:gd name="connsiteX1" fmla="*/ 4866541 w 5066498"/>
              <a:gd name="connsiteY1" fmla="*/ 0 h 521970"/>
              <a:gd name="connsiteX2" fmla="*/ 4868617 w 5066498"/>
              <a:gd name="connsiteY2" fmla="*/ 419 h 521970"/>
              <a:gd name="connsiteX3" fmla="*/ 5066498 w 5066498"/>
              <a:gd name="connsiteY3" fmla="*/ 419 h 521970"/>
              <a:gd name="connsiteX4" fmla="*/ 5066498 w 5066498"/>
              <a:gd name="connsiteY4" fmla="*/ 521552 h 521970"/>
              <a:gd name="connsiteX5" fmla="*/ 4868612 w 5066498"/>
              <a:gd name="connsiteY5" fmla="*/ 521552 h 521970"/>
              <a:gd name="connsiteX6" fmla="*/ 4866541 w 5066498"/>
              <a:gd name="connsiteY6" fmla="*/ 521970 h 521970"/>
              <a:gd name="connsiteX7" fmla="*/ 86997 w 5066498"/>
              <a:gd name="connsiteY7" fmla="*/ 521970 h 521970"/>
              <a:gd name="connsiteX8" fmla="*/ 0 w 5066498"/>
              <a:gd name="connsiteY8" fmla="*/ 434973 h 521970"/>
              <a:gd name="connsiteX9" fmla="*/ 0 w 5066498"/>
              <a:gd name="connsiteY9" fmla="*/ 86997 h 521970"/>
              <a:gd name="connsiteX10" fmla="*/ 86997 w 5066498"/>
              <a:gd name="connsiteY10" fmla="*/ 0 h 52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6498" h="521970">
                <a:moveTo>
                  <a:pt x="86997" y="0"/>
                </a:moveTo>
                <a:lnTo>
                  <a:pt x="4866541" y="0"/>
                </a:lnTo>
                <a:lnTo>
                  <a:pt x="4868617" y="419"/>
                </a:lnTo>
                <a:lnTo>
                  <a:pt x="5066498" y="419"/>
                </a:lnTo>
                <a:lnTo>
                  <a:pt x="5066498" y="521552"/>
                </a:lnTo>
                <a:lnTo>
                  <a:pt x="4868612" y="521552"/>
                </a:lnTo>
                <a:lnTo>
                  <a:pt x="4866541" y="521970"/>
                </a:lnTo>
                <a:lnTo>
                  <a:pt x="86997" y="521970"/>
                </a:lnTo>
                <a:cubicBezTo>
                  <a:pt x="38950" y="521970"/>
                  <a:pt x="0" y="483020"/>
                  <a:pt x="0" y="434973"/>
                </a:cubicBezTo>
                <a:lnTo>
                  <a:pt x="0" y="86997"/>
                </a:lnTo>
                <a:cubicBezTo>
                  <a:pt x="0" y="38950"/>
                  <a:pt x="38950" y="0"/>
                  <a:pt x="869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>
                <a:solidFill>
                  <a:srgbClr val="FFFFFF"/>
                </a:solidFill>
                <a:effectLst/>
                <a:latin typeface="+mn-ea"/>
                <a:cs typeface="微软雅黑" charset="-122"/>
                <a:sym typeface="+mn-ea"/>
              </a:rPr>
              <a:t>第五个维度是设计流程和交货安排</a:t>
            </a:r>
            <a:endParaRPr lang="en-US" altLang="zh-CN" sz="2400" b="1" dirty="0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1460" y="3754755"/>
            <a:ext cx="363220" cy="1187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kern="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sym typeface="+mn-ea"/>
              </a:rPr>
              <a:t>传统采购</a:t>
            </a:r>
            <a:endParaRPr lang="zh-CN" altLang="en-US" sz="2400" kern="0" dirty="0">
              <a:ln>
                <a:noFill/>
                <a:prstDash val="sysDot"/>
              </a:ln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1" name="边界"/>
          <p:cNvSpPr/>
          <p:nvPr>
            <p:custDataLst>
              <p:tags r:id="rId4"/>
            </p:custDataLst>
          </p:nvPr>
        </p:nvSpPr>
        <p:spPr>
          <a:xfrm>
            <a:off x="2491740" y="2761615"/>
            <a:ext cx="5183505" cy="457390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2" name="文本框 9"/>
          <p:cNvSpPr txBox="1"/>
          <p:nvPr>
            <p:custDataLst>
              <p:tags r:id="rId5"/>
            </p:custDataLst>
          </p:nvPr>
        </p:nvSpPr>
        <p:spPr>
          <a:xfrm>
            <a:off x="3426460" y="4931410"/>
            <a:ext cx="7183120" cy="1878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40000"/>
              </a:lnSpc>
            </a:pPr>
            <a:r>
              <a:rPr lang="zh-CN" altLang="en-US" sz="2200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交货安排大多是每月一次，比如每月</a:t>
            </a:r>
            <a:r>
              <a:rPr lang="en-US" altLang="zh-CN" sz="2200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1</a:t>
            </a:r>
            <a:r>
              <a:rPr lang="zh-CN" altLang="en-US" sz="2200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号交货。</a:t>
            </a:r>
            <a:endParaRPr lang="zh-CN" altLang="en-US" sz="2200" kern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23" name="文本框 8"/>
          <p:cNvSpPr txBox="1"/>
          <p:nvPr>
            <p:custDataLst>
              <p:tags r:id="rId6"/>
            </p:custDataLst>
          </p:nvPr>
        </p:nvSpPr>
        <p:spPr>
          <a:xfrm>
            <a:off x="3426460" y="3035935"/>
            <a:ext cx="7183120" cy="1878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40000"/>
              </a:lnSpc>
            </a:pPr>
            <a:r>
              <a:rPr lang="zh-CN" altLang="en-US" sz="2200" kern="0" spc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ea typeface="+mn-ea"/>
                <a:sym typeface="+mn-ea"/>
              </a:rPr>
              <a:t>传统采购是先设计产品再询价，比如研发部门先把产品设计好，再交给采购部门找供应商报价，要是供应商做不了，还得回头改设计；</a:t>
            </a:r>
            <a:endParaRPr lang="zh-CN" altLang="en-US" sz="2200" kern="0" spc="0">
              <a:ln>
                <a:noFill/>
                <a:prstDash val="sysDot"/>
              </a:ln>
              <a:solidFill>
                <a:schemeClr val="tx1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7"/>
            </p:custDataLst>
          </p:nvPr>
        </p:nvSpPr>
        <p:spPr>
          <a:xfrm>
            <a:off x="2491740" y="3189605"/>
            <a:ext cx="520065" cy="519430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2000" b="1" dirty="0">
              <a:solidFill>
                <a:srgbClr val="FFFFFF"/>
              </a:solidFill>
              <a:latin typeface="+mn-ea"/>
              <a:cs typeface="微软雅黑" charset="-122"/>
              <a:sym typeface="+mn-ea"/>
            </a:endParaRPr>
          </a:p>
        </p:txBody>
      </p:sp>
      <p:pic>
        <p:nvPicPr>
          <p:cNvPr id="35" name="图片 34" descr="32313538333935363b32313538333934333bb6d4bbb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5880" y="3293110"/>
            <a:ext cx="311785" cy="312420"/>
          </a:xfrm>
          <a:prstGeom prst="rect">
            <a:avLst/>
          </a:prstGeom>
        </p:spPr>
      </p:pic>
      <p:sp>
        <p:nvSpPr>
          <p:cNvPr id="40" name="圆角矩形 39"/>
          <p:cNvSpPr/>
          <p:nvPr>
            <p:custDataLst>
              <p:tags r:id="rId11"/>
            </p:custDataLst>
          </p:nvPr>
        </p:nvSpPr>
        <p:spPr>
          <a:xfrm>
            <a:off x="2492375" y="5083175"/>
            <a:ext cx="520065" cy="519430"/>
          </a:xfrm>
          <a:prstGeom prst="roundRect">
            <a:avLst>
              <a:gd name="adj" fmla="val 1036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2000" b="1" dirty="0">
              <a:solidFill>
                <a:srgbClr val="FFFFFF"/>
              </a:solidFill>
              <a:latin typeface="+mn-ea"/>
              <a:cs typeface="微软雅黑" charset="-122"/>
              <a:sym typeface="+mn-ea"/>
            </a:endParaRPr>
          </a:p>
        </p:txBody>
      </p:sp>
      <p:pic>
        <p:nvPicPr>
          <p:cNvPr id="41" name="图片 4" descr="32313538333935363b32313538333934373bcec4bcfebcd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96515" y="5186680"/>
            <a:ext cx="311785" cy="312420"/>
          </a:xfrm>
          <a:prstGeom prst="rect">
            <a:avLst/>
          </a:prstGeom>
        </p:spPr>
      </p:pic>
      <p:sp>
        <p:nvSpPr>
          <p:cNvPr id="26" name="左大括号 25"/>
          <p:cNvSpPr/>
          <p:nvPr/>
        </p:nvSpPr>
        <p:spPr>
          <a:xfrm>
            <a:off x="2142490" y="3478530"/>
            <a:ext cx="75565" cy="20231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0780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采购整合与协同采购</a:t>
            </a: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4" name="流程图: 可选过程 13"/>
          <p:cNvSpPr/>
          <p:nvPr/>
        </p:nvSpPr>
        <p:spPr>
          <a:xfrm>
            <a:off x="1464945" y="1847850"/>
            <a:ext cx="1802765" cy="636270"/>
          </a:xfrm>
          <a:prstGeom prst="flowChartAlternateProcess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抱团采购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15" name="流程图: 可选过程 14"/>
          <p:cNvSpPr/>
          <p:nvPr/>
        </p:nvSpPr>
        <p:spPr>
          <a:xfrm>
            <a:off x="5443855" y="1847215"/>
            <a:ext cx="1803600" cy="637200"/>
          </a:xfrm>
          <a:prstGeom prst="flowChartAlternate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内外协同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835150" y="4629150"/>
            <a:ext cx="5753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smtClean="0">
                <a:ln w="3175">
                  <a:noFill/>
                </a:ln>
                <a:solidFill>
                  <a:schemeClr val="tx1"/>
                </a:solidFill>
                <a:effectLst/>
                <a:sym typeface="+mn-ea"/>
              </a:rPr>
              <a:t>中小企业联合起来采购同一种原材料，用更大的采购量拿到更低的价格</a:t>
            </a:r>
            <a:endParaRPr lang="zh-CN" altLang="en-US" sz="2400" smtClean="0">
              <a:ln w="3175">
                <a:noFill/>
              </a:ln>
              <a:solidFill>
                <a:schemeClr val="tx1"/>
              </a:solidFill>
              <a:effectLst/>
              <a:sym typeface="+mn-ea"/>
            </a:endParaRPr>
          </a:p>
        </p:txBody>
      </p:sp>
      <p:sp>
        <p:nvSpPr>
          <p:cNvPr id="25" name="下箭头 24"/>
          <p:cNvSpPr/>
          <p:nvPr/>
        </p:nvSpPr>
        <p:spPr>
          <a:xfrm rot="19620000">
            <a:off x="2647950" y="2502535"/>
            <a:ext cx="414020" cy="21082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 rot="2100000">
            <a:off x="5605780" y="2670175"/>
            <a:ext cx="414020" cy="20681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73532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采购管理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职能化与专业化</a:t>
            </a: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83690" y="1666875"/>
            <a:ext cx="7085965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采购不再是谁都能做的工作，而是需要专业知识</a:t>
            </a:r>
            <a:endParaRPr lang="zh-CN" altLang="en-US" sz="2400"/>
          </a:p>
        </p:txBody>
      </p:sp>
      <p:sp>
        <p:nvSpPr>
          <p:cNvPr id="38" name="任意多边形: 形状 37"/>
          <p:cNvSpPr/>
          <p:nvPr>
            <p:custDataLst>
              <p:tags r:id="rId3"/>
            </p:custDataLst>
          </p:nvPr>
        </p:nvSpPr>
        <p:spPr>
          <a:xfrm>
            <a:off x="1772920" y="2037744"/>
            <a:ext cx="2805031" cy="3692205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9" name="椭圆 38"/>
          <p:cNvSpPr/>
          <p:nvPr>
            <p:custDataLst>
              <p:tags r:id="rId4"/>
            </p:custDataLst>
          </p:nvPr>
        </p:nvSpPr>
        <p:spPr>
          <a:xfrm>
            <a:off x="1772920" y="3176932"/>
            <a:ext cx="1917860" cy="191786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专业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知识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4290741" y="3981100"/>
            <a:ext cx="537326" cy="537326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3" name="椭圆 32"/>
          <p:cNvSpPr/>
          <p:nvPr>
            <p:custDataLst>
              <p:tags r:id="rId6"/>
            </p:custDataLst>
          </p:nvPr>
        </p:nvSpPr>
        <p:spPr>
          <a:xfrm>
            <a:off x="3793440" y="2695004"/>
            <a:ext cx="537326" cy="537326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3793440" y="5267197"/>
            <a:ext cx="537326" cy="537326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7715" y="2670810"/>
            <a:ext cx="255079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供应链管理</a:t>
            </a:r>
            <a:endParaRPr lang="zh-CN" altLang="en-US" sz="2400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23130" y="5384165"/>
            <a:ext cx="211772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国际贸易规则</a:t>
            </a:r>
            <a:endParaRPr lang="zh-CN" altLang="en-US" sz="2400"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40630" y="4011295"/>
            <a:ext cx="227774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数据分析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08266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绿色采购与可持续采购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75" name="对象1"/>
          <p:cNvSpPr/>
          <p:nvPr>
            <p:custDataLst>
              <p:tags r:id="rId3"/>
            </p:custDataLst>
          </p:nvPr>
        </p:nvSpPr>
        <p:spPr>
          <a:xfrm>
            <a:off x="3616325" y="2414905"/>
            <a:ext cx="4965065" cy="1022350"/>
          </a:xfrm>
          <a:custGeom>
            <a:avLst/>
            <a:gdLst>
              <a:gd name="connsiteX0" fmla="*/ 1233102 w 7588182"/>
              <a:gd name="connsiteY0" fmla="*/ 1280160 h 1280160"/>
              <a:gd name="connsiteX1" fmla="*/ 1196526 w 7588182"/>
              <a:gd name="connsiteY1" fmla="*/ 1261872 h 1280160"/>
              <a:gd name="connsiteX2" fmla="*/ 1178238 w 7588182"/>
              <a:gd name="connsiteY2" fmla="*/ 1252728 h 1280160"/>
              <a:gd name="connsiteX3" fmla="*/ 16950 w 7588182"/>
              <a:gd name="connsiteY3" fmla="*/ 82296 h 1280160"/>
              <a:gd name="connsiteX4" fmla="*/ 53526 w 7588182"/>
              <a:gd name="connsiteY4" fmla="*/ 0 h 1280160"/>
              <a:gd name="connsiteX5" fmla="*/ 7398879 w 7588182"/>
              <a:gd name="connsiteY5" fmla="*/ 0 h 1280160"/>
              <a:gd name="connsiteX6" fmla="*/ 7588182 w 7588182"/>
              <a:gd name="connsiteY6" fmla="*/ 54864 h 1280160"/>
              <a:gd name="connsiteX7" fmla="*/ 7588182 w 7588182"/>
              <a:gd name="connsiteY7" fmla="*/ 1234440 h 1280160"/>
              <a:gd name="connsiteX8" fmla="*/ 7542462 w 7588182"/>
              <a:gd name="connsiteY8" fmla="*/ 1280160 h 1280160"/>
              <a:gd name="connsiteX9" fmla="*/ 1233102 w 7588182"/>
              <a:gd name="connsiteY9" fmla="*/ 1280160 h 1280160"/>
              <a:gd name="connsiteX0-1" fmla="*/ 1233102 w 7588182"/>
              <a:gd name="connsiteY0-2" fmla="*/ 1280160 h 1280160"/>
              <a:gd name="connsiteX1-3" fmla="*/ 1196526 w 7588182"/>
              <a:gd name="connsiteY1-4" fmla="*/ 1261872 h 1280160"/>
              <a:gd name="connsiteX2-5" fmla="*/ 1178238 w 7588182"/>
              <a:gd name="connsiteY2-6" fmla="*/ 1252728 h 1280160"/>
              <a:gd name="connsiteX3-7" fmla="*/ 16950 w 7588182"/>
              <a:gd name="connsiteY3-8" fmla="*/ 82296 h 1280160"/>
              <a:gd name="connsiteX4-9" fmla="*/ 53526 w 7588182"/>
              <a:gd name="connsiteY4-10" fmla="*/ 0 h 1280160"/>
              <a:gd name="connsiteX5-11" fmla="*/ 7398879 w 7588182"/>
              <a:gd name="connsiteY5-12" fmla="*/ 0 h 1280160"/>
              <a:gd name="connsiteX6-13" fmla="*/ 7421928 w 7588182"/>
              <a:gd name="connsiteY6-14" fmla="*/ 77535 h 1280160"/>
              <a:gd name="connsiteX7-15" fmla="*/ 7588182 w 7588182"/>
              <a:gd name="connsiteY7-16" fmla="*/ 1234440 h 1280160"/>
              <a:gd name="connsiteX8-17" fmla="*/ 7542462 w 7588182"/>
              <a:gd name="connsiteY8-18" fmla="*/ 1280160 h 1280160"/>
              <a:gd name="connsiteX9-19" fmla="*/ 1233102 w 7588182"/>
              <a:gd name="connsiteY9-20" fmla="*/ 1280160 h 1280160"/>
              <a:gd name="connsiteX0-21" fmla="*/ 1233102 w 7545854"/>
              <a:gd name="connsiteY0-22" fmla="*/ 1280160 h 1280160"/>
              <a:gd name="connsiteX1-23" fmla="*/ 1196526 w 7545854"/>
              <a:gd name="connsiteY1-24" fmla="*/ 1261872 h 1280160"/>
              <a:gd name="connsiteX2-25" fmla="*/ 1178238 w 7545854"/>
              <a:gd name="connsiteY2-26" fmla="*/ 1252728 h 1280160"/>
              <a:gd name="connsiteX3-27" fmla="*/ 16950 w 7545854"/>
              <a:gd name="connsiteY3-28" fmla="*/ 82296 h 1280160"/>
              <a:gd name="connsiteX4-29" fmla="*/ 53526 w 7545854"/>
              <a:gd name="connsiteY4-30" fmla="*/ 0 h 1280160"/>
              <a:gd name="connsiteX5-31" fmla="*/ 7398879 w 7545854"/>
              <a:gd name="connsiteY5-32" fmla="*/ 0 h 1280160"/>
              <a:gd name="connsiteX6-33" fmla="*/ 7421928 w 7545854"/>
              <a:gd name="connsiteY6-34" fmla="*/ 77535 h 1280160"/>
              <a:gd name="connsiteX7-35" fmla="*/ 7421928 w 7545854"/>
              <a:gd name="connsiteY7-36" fmla="*/ 1158870 h 1280160"/>
              <a:gd name="connsiteX8-37" fmla="*/ 7542462 w 7545854"/>
              <a:gd name="connsiteY8-38" fmla="*/ 1280160 h 1280160"/>
              <a:gd name="connsiteX9-39" fmla="*/ 1233102 w 7545854"/>
              <a:gd name="connsiteY9-40" fmla="*/ 1280160 h 1280160"/>
              <a:gd name="connsiteX0-41" fmla="*/ 1233102 w 7428646"/>
              <a:gd name="connsiteY0-42" fmla="*/ 1280160 h 1287717"/>
              <a:gd name="connsiteX1-43" fmla="*/ 1196526 w 7428646"/>
              <a:gd name="connsiteY1-44" fmla="*/ 1261872 h 1287717"/>
              <a:gd name="connsiteX2-45" fmla="*/ 1178238 w 7428646"/>
              <a:gd name="connsiteY2-46" fmla="*/ 1252728 h 1287717"/>
              <a:gd name="connsiteX3-47" fmla="*/ 16950 w 7428646"/>
              <a:gd name="connsiteY3-48" fmla="*/ 82296 h 1287717"/>
              <a:gd name="connsiteX4-49" fmla="*/ 53526 w 7428646"/>
              <a:gd name="connsiteY4-50" fmla="*/ 0 h 1287717"/>
              <a:gd name="connsiteX5-51" fmla="*/ 7398879 w 7428646"/>
              <a:gd name="connsiteY5-52" fmla="*/ 0 h 1287717"/>
              <a:gd name="connsiteX6-53" fmla="*/ 7421928 w 7428646"/>
              <a:gd name="connsiteY6-54" fmla="*/ 77535 h 1287717"/>
              <a:gd name="connsiteX7-55" fmla="*/ 7421928 w 7428646"/>
              <a:gd name="connsiteY7-56" fmla="*/ 1158870 h 1287717"/>
              <a:gd name="connsiteX8-57" fmla="*/ 7413993 w 7428646"/>
              <a:gd name="connsiteY8-58" fmla="*/ 1287717 h 1287717"/>
              <a:gd name="connsiteX9-59" fmla="*/ 1233102 w 7428646"/>
              <a:gd name="connsiteY9-60" fmla="*/ 1280160 h 12877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7428646" h="1287717">
                <a:moveTo>
                  <a:pt x="1233102" y="1280160"/>
                </a:moveTo>
                <a:cubicBezTo>
                  <a:pt x="1214814" y="1280160"/>
                  <a:pt x="1205670" y="1280160"/>
                  <a:pt x="1196526" y="1261872"/>
                </a:cubicBezTo>
                <a:cubicBezTo>
                  <a:pt x="1187382" y="1261872"/>
                  <a:pt x="1187382" y="1261872"/>
                  <a:pt x="1178238" y="1252728"/>
                </a:cubicBezTo>
                <a:lnTo>
                  <a:pt x="16950" y="82296"/>
                </a:lnTo>
                <a:cubicBezTo>
                  <a:pt x="-19626" y="54864"/>
                  <a:pt x="7806" y="0"/>
                  <a:pt x="53526" y="0"/>
                </a:cubicBezTo>
                <a:lnTo>
                  <a:pt x="7398879" y="0"/>
                </a:lnTo>
                <a:cubicBezTo>
                  <a:pt x="7426311" y="0"/>
                  <a:pt x="7421928" y="40959"/>
                  <a:pt x="7421928" y="77535"/>
                </a:cubicBezTo>
                <a:lnTo>
                  <a:pt x="7421928" y="1158870"/>
                </a:lnTo>
                <a:cubicBezTo>
                  <a:pt x="7421928" y="1186302"/>
                  <a:pt x="7441425" y="1287717"/>
                  <a:pt x="7413993" y="1287717"/>
                </a:cubicBezTo>
                <a:lnTo>
                  <a:pt x="1233102" y="128016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000">
                  <a:schemeClr val="accent1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重视环保和社会责任</a:t>
            </a:r>
            <a:endParaRPr lang="zh-CN" altLang="en-US" sz="22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6" name="对象2"/>
          <p:cNvSpPr/>
          <p:nvPr>
            <p:custDataLst>
              <p:tags r:id="rId4"/>
            </p:custDataLst>
          </p:nvPr>
        </p:nvSpPr>
        <p:spPr>
          <a:xfrm>
            <a:off x="3615690" y="4055110"/>
            <a:ext cx="4965700" cy="1016000"/>
          </a:xfrm>
          <a:custGeom>
            <a:avLst/>
            <a:gdLst>
              <a:gd name="connsiteX0" fmla="*/ 1233102 w 7588182"/>
              <a:gd name="connsiteY0" fmla="*/ 0 h 1280160"/>
              <a:gd name="connsiteX1" fmla="*/ 1196526 w 7588182"/>
              <a:gd name="connsiteY1" fmla="*/ 18288 h 1280160"/>
              <a:gd name="connsiteX2" fmla="*/ 1178238 w 7588182"/>
              <a:gd name="connsiteY2" fmla="*/ 27432 h 1280160"/>
              <a:gd name="connsiteX3" fmla="*/ 16950 w 7588182"/>
              <a:gd name="connsiteY3" fmla="*/ 1197864 h 1280160"/>
              <a:gd name="connsiteX4" fmla="*/ 53526 w 7588182"/>
              <a:gd name="connsiteY4" fmla="*/ 1280160 h 1280160"/>
              <a:gd name="connsiteX5" fmla="*/ 7542462 w 7588182"/>
              <a:gd name="connsiteY5" fmla="*/ 1280160 h 1280160"/>
              <a:gd name="connsiteX6" fmla="*/ 7588182 w 7588182"/>
              <a:gd name="connsiteY6" fmla="*/ 1234440 h 1280160"/>
              <a:gd name="connsiteX7" fmla="*/ 7588182 w 7588182"/>
              <a:gd name="connsiteY7" fmla="*/ 54864 h 1280160"/>
              <a:gd name="connsiteX8" fmla="*/ 7300637 w 7588182"/>
              <a:gd name="connsiteY8" fmla="*/ 0 h 1280160"/>
              <a:gd name="connsiteX9" fmla="*/ 1233102 w 7588182"/>
              <a:gd name="connsiteY9" fmla="*/ 0 h 1280160"/>
              <a:gd name="connsiteX0-1" fmla="*/ 1233102 w 7588182"/>
              <a:gd name="connsiteY0-2" fmla="*/ 0 h 1280160"/>
              <a:gd name="connsiteX1-3" fmla="*/ 1196526 w 7588182"/>
              <a:gd name="connsiteY1-4" fmla="*/ 18288 h 1280160"/>
              <a:gd name="connsiteX2-5" fmla="*/ 1178238 w 7588182"/>
              <a:gd name="connsiteY2-6" fmla="*/ 27432 h 1280160"/>
              <a:gd name="connsiteX3-7" fmla="*/ 16950 w 7588182"/>
              <a:gd name="connsiteY3-8" fmla="*/ 1197864 h 1280160"/>
              <a:gd name="connsiteX4-9" fmla="*/ 53526 w 7588182"/>
              <a:gd name="connsiteY4-10" fmla="*/ 1280160 h 1280160"/>
              <a:gd name="connsiteX5-11" fmla="*/ 7542462 w 7588182"/>
              <a:gd name="connsiteY5-12" fmla="*/ 1280160 h 1280160"/>
              <a:gd name="connsiteX6-13" fmla="*/ 7588182 w 7588182"/>
              <a:gd name="connsiteY6-14" fmla="*/ 1234440 h 1280160"/>
              <a:gd name="connsiteX7-15" fmla="*/ 7421928 w 7588182"/>
              <a:gd name="connsiteY7-16" fmla="*/ 77535 h 1280160"/>
              <a:gd name="connsiteX8-17" fmla="*/ 7300637 w 7588182"/>
              <a:gd name="connsiteY8-18" fmla="*/ 0 h 1280160"/>
              <a:gd name="connsiteX9-19" fmla="*/ 1233102 w 7588182"/>
              <a:gd name="connsiteY9-20" fmla="*/ 0 h 1280160"/>
              <a:gd name="connsiteX0-21" fmla="*/ 1233102 w 7546015"/>
              <a:gd name="connsiteY0-22" fmla="*/ 0 h 1280160"/>
              <a:gd name="connsiteX1-23" fmla="*/ 1196526 w 7546015"/>
              <a:gd name="connsiteY1-24" fmla="*/ 18288 h 1280160"/>
              <a:gd name="connsiteX2-25" fmla="*/ 1178238 w 7546015"/>
              <a:gd name="connsiteY2-26" fmla="*/ 27432 h 1280160"/>
              <a:gd name="connsiteX3-27" fmla="*/ 16950 w 7546015"/>
              <a:gd name="connsiteY3-28" fmla="*/ 1197864 h 1280160"/>
              <a:gd name="connsiteX4-29" fmla="*/ 53526 w 7546015"/>
              <a:gd name="connsiteY4-30" fmla="*/ 1280160 h 1280160"/>
              <a:gd name="connsiteX5-31" fmla="*/ 7542462 w 7546015"/>
              <a:gd name="connsiteY5-32" fmla="*/ 1280160 h 1280160"/>
              <a:gd name="connsiteX6-33" fmla="*/ 7429485 w 7546015"/>
              <a:gd name="connsiteY6-34" fmla="*/ 1241997 h 1280160"/>
              <a:gd name="connsiteX7-35" fmla="*/ 7421928 w 7546015"/>
              <a:gd name="connsiteY7-36" fmla="*/ 77535 h 1280160"/>
              <a:gd name="connsiteX8-37" fmla="*/ 7300637 w 7546015"/>
              <a:gd name="connsiteY8-38" fmla="*/ 0 h 1280160"/>
              <a:gd name="connsiteX9-39" fmla="*/ 1233102 w 7546015"/>
              <a:gd name="connsiteY9-40" fmla="*/ 0 h 1280160"/>
              <a:gd name="connsiteX0-41" fmla="*/ 1233102 w 7429485"/>
              <a:gd name="connsiteY0-42" fmla="*/ 0 h 1280160"/>
              <a:gd name="connsiteX1-43" fmla="*/ 1196526 w 7429485"/>
              <a:gd name="connsiteY1-44" fmla="*/ 18288 h 1280160"/>
              <a:gd name="connsiteX2-45" fmla="*/ 1178238 w 7429485"/>
              <a:gd name="connsiteY2-46" fmla="*/ 27432 h 1280160"/>
              <a:gd name="connsiteX3-47" fmla="*/ 16950 w 7429485"/>
              <a:gd name="connsiteY3-48" fmla="*/ 1197864 h 1280160"/>
              <a:gd name="connsiteX4-49" fmla="*/ 53526 w 7429485"/>
              <a:gd name="connsiteY4-50" fmla="*/ 1280160 h 1280160"/>
              <a:gd name="connsiteX5-51" fmla="*/ 7383765 w 7429485"/>
              <a:gd name="connsiteY5-52" fmla="*/ 1280160 h 1280160"/>
              <a:gd name="connsiteX6-53" fmla="*/ 7429485 w 7429485"/>
              <a:gd name="connsiteY6-54" fmla="*/ 1241997 h 1280160"/>
              <a:gd name="connsiteX7-55" fmla="*/ 7421928 w 7429485"/>
              <a:gd name="connsiteY7-56" fmla="*/ 77535 h 1280160"/>
              <a:gd name="connsiteX8-57" fmla="*/ 7300637 w 7429485"/>
              <a:gd name="connsiteY8-58" fmla="*/ 0 h 1280160"/>
              <a:gd name="connsiteX9-59" fmla="*/ 1233102 w 7429485"/>
              <a:gd name="connsiteY9-60" fmla="*/ 0 h 12801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7429485" h="1280160">
                <a:moveTo>
                  <a:pt x="1233102" y="0"/>
                </a:moveTo>
                <a:cubicBezTo>
                  <a:pt x="1214814" y="0"/>
                  <a:pt x="1205670" y="9144"/>
                  <a:pt x="1196526" y="18288"/>
                </a:cubicBezTo>
                <a:cubicBezTo>
                  <a:pt x="1187382" y="18288"/>
                  <a:pt x="1187382" y="27432"/>
                  <a:pt x="1178238" y="27432"/>
                </a:cubicBezTo>
                <a:lnTo>
                  <a:pt x="16950" y="1197864"/>
                </a:lnTo>
                <a:cubicBezTo>
                  <a:pt x="-19626" y="1225296"/>
                  <a:pt x="7806" y="1280160"/>
                  <a:pt x="53526" y="1280160"/>
                </a:cubicBezTo>
                <a:lnTo>
                  <a:pt x="7383765" y="1280160"/>
                </a:lnTo>
                <a:cubicBezTo>
                  <a:pt x="7411197" y="1280160"/>
                  <a:pt x="7429485" y="1269429"/>
                  <a:pt x="7429485" y="1241997"/>
                </a:cubicBezTo>
                <a:lnTo>
                  <a:pt x="7421928" y="77535"/>
                </a:lnTo>
                <a:cubicBezTo>
                  <a:pt x="7421928" y="40959"/>
                  <a:pt x="7328069" y="0"/>
                  <a:pt x="7300637" y="0"/>
                </a:cubicBezTo>
                <a:lnTo>
                  <a:pt x="1233102" y="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2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采购时优先选环保材料及符合社会责任标准的供应商</a:t>
            </a:r>
            <a:endParaRPr lang="zh-CN" altLang="en-US" sz="22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7" name="对象3"/>
          <p:cNvSpPr/>
          <p:nvPr>
            <p:custDataLst>
              <p:tags r:id="rId5"/>
            </p:custDataLst>
          </p:nvPr>
        </p:nvSpPr>
        <p:spPr>
          <a:xfrm>
            <a:off x="3603991" y="2146022"/>
            <a:ext cx="580730" cy="58073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8" name="对象4"/>
          <p:cNvSpPr/>
          <p:nvPr>
            <p:custDataLst>
              <p:tags r:id="rId6"/>
            </p:custDataLst>
          </p:nvPr>
        </p:nvSpPr>
        <p:spPr>
          <a:xfrm>
            <a:off x="3603991" y="4770397"/>
            <a:ext cx="580730" cy="58073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2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9" name="对象6"/>
          <p:cNvSpPr/>
          <p:nvPr>
            <p:custDataLst>
              <p:tags r:id="rId7"/>
            </p:custDataLst>
          </p:nvPr>
        </p:nvSpPr>
        <p:spPr>
          <a:xfrm>
            <a:off x="934750" y="2183830"/>
            <a:ext cx="3243775" cy="3214211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chemeClr val="accent1">
              <a:lumMod val="30000"/>
              <a:lumOff val="70000"/>
              <a:alpha val="15000"/>
            </a:schemeClr>
          </a:solidFill>
        </p:spPr>
        <p:txBody>
          <a:bodyPr lIns="0" tIns="0" rIns="0" bIns="0">
            <a:noAutofit/>
          </a:bodyPr>
          <a:p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0" name="对象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291153" y="2547290"/>
            <a:ext cx="2531174" cy="2486885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noFill/>
          <a:ln w="53975">
            <a:solidFill>
              <a:schemeClr val="accent1"/>
            </a:solidFill>
          </a:ln>
        </p:spPr>
        <p:txBody>
          <a:bodyPr wrap="square" lIns="360000" tIns="0" rIns="360000" bIns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绿色采购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1" name="对象2"/>
          <p:cNvSpPr/>
          <p:nvPr/>
        </p:nvSpPr>
        <p:spPr>
          <a:xfrm>
            <a:off x="689610" y="2514600"/>
            <a:ext cx="5202555" cy="75628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lstStyle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对象2"/>
          <p:cNvSpPr/>
          <p:nvPr/>
        </p:nvSpPr>
        <p:spPr>
          <a:xfrm>
            <a:off x="689610" y="2514600"/>
            <a:ext cx="5202555" cy="1547495"/>
          </a:xfrm>
          <a:prstGeom prst="roundRect">
            <a:avLst>
              <a:gd name="adj" fmla="val 2500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lstStyle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对象2"/>
          <p:cNvSpPr/>
          <p:nvPr/>
        </p:nvSpPr>
        <p:spPr>
          <a:xfrm>
            <a:off x="689610" y="2514600"/>
            <a:ext cx="5202555" cy="2402205"/>
          </a:xfrm>
          <a:prstGeom prst="roundRect">
            <a:avLst>
              <a:gd name="adj" fmla="val 15703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lstStyle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对象4"/>
          <p:cNvSpPr/>
          <p:nvPr/>
        </p:nvSpPr>
        <p:spPr>
          <a:xfrm>
            <a:off x="1009650" y="2972435"/>
            <a:ext cx="4520565" cy="677545"/>
          </a:xfrm>
          <a:prstGeom prst="roundRect">
            <a:avLst/>
          </a:prstGeom>
          <a:gradFill>
            <a:gsLst>
              <a:gs pos="0">
                <a:srgbClr val="EBFBFF"/>
              </a:gs>
              <a:gs pos="100000">
                <a:srgbClr val="D7E7FE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zh-CN" altLang="en-US" sz="16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对象7"/>
          <p:cNvSpPr/>
          <p:nvPr/>
        </p:nvSpPr>
        <p:spPr>
          <a:xfrm>
            <a:off x="1009650" y="3829050"/>
            <a:ext cx="4520565" cy="677545"/>
          </a:xfrm>
          <a:prstGeom prst="roundRect">
            <a:avLst/>
          </a:prstGeom>
          <a:gradFill>
            <a:gsLst>
              <a:gs pos="0">
                <a:srgbClr val="EBFBFF"/>
              </a:gs>
              <a:gs pos="100000">
                <a:srgbClr val="D7E7FE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zh-CN" altLang="en-US" sz="16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对象10"/>
          <p:cNvSpPr/>
          <p:nvPr/>
        </p:nvSpPr>
        <p:spPr>
          <a:xfrm>
            <a:off x="1009650" y="4679315"/>
            <a:ext cx="4520565" cy="677545"/>
          </a:xfrm>
          <a:prstGeom prst="roundRect">
            <a:avLst>
              <a:gd name="adj" fmla="val 21493"/>
            </a:avLst>
          </a:prstGeom>
          <a:gradFill>
            <a:gsLst>
              <a:gs pos="0">
                <a:srgbClr val="EBFBFF"/>
              </a:gs>
              <a:gs pos="100000">
                <a:srgbClr val="D7E7FE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zh-CN" altLang="en-US" sz="16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对象12"/>
          <p:cNvSpPr/>
          <p:nvPr/>
        </p:nvSpPr>
        <p:spPr>
          <a:xfrm>
            <a:off x="1009650" y="2145030"/>
            <a:ext cx="4520565" cy="641985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1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关键属性</a:t>
            </a:r>
            <a:endParaRPr lang="zh-CN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95680" y="3103245"/>
            <a:ext cx="45345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是从资源市场获取资源的过程</a:t>
            </a:r>
            <a:endParaRPr lang="zh-CN" altLang="en-US" sz="2200" dirty="0">
              <a:solidFill>
                <a:schemeClr val="tx1"/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9650" y="3952875"/>
            <a:ext cx="45345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是商流与物流的统一</a:t>
            </a:r>
            <a:endParaRPr lang="zh-CN" altLang="en-US" sz="2200" dirty="0">
              <a:solidFill>
                <a:schemeClr val="tx1"/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09650" y="4802505"/>
            <a:ext cx="45345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是一种经济活动</a:t>
            </a:r>
            <a:endParaRPr lang="zh-CN" altLang="en-US" sz="2200" dirty="0">
              <a:solidFill>
                <a:schemeClr val="tx1"/>
              </a:solidFill>
              <a:uFillTx/>
              <a:latin typeface="+中文正文" charset="0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采购管理的作用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8" name="任意多边形: 形状 37"/>
          <p:cNvSpPr/>
          <p:nvPr>
            <p:custDataLst>
              <p:tags r:id="rId3"/>
            </p:custDataLst>
          </p:nvPr>
        </p:nvSpPr>
        <p:spPr>
          <a:xfrm>
            <a:off x="1174115" y="2037744"/>
            <a:ext cx="2805031" cy="3692205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9" name="椭圆 38"/>
          <p:cNvSpPr/>
          <p:nvPr>
            <p:custDataLst>
              <p:tags r:id="rId4"/>
            </p:custDataLst>
          </p:nvPr>
        </p:nvSpPr>
        <p:spPr>
          <a:xfrm>
            <a:off x="1174115" y="2919757"/>
            <a:ext cx="1917860" cy="191786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直接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作用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椭圆 29"/>
          <p:cNvSpPr/>
          <p:nvPr>
            <p:custDataLst>
              <p:tags r:id="rId5"/>
            </p:custDataLst>
          </p:nvPr>
        </p:nvSpPr>
        <p:spPr>
          <a:xfrm>
            <a:off x="3666323" y="3124120"/>
            <a:ext cx="537293" cy="537293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6"/>
            </p:custDataLst>
          </p:nvPr>
        </p:nvSpPr>
        <p:spPr>
          <a:xfrm>
            <a:off x="3072325" y="5068928"/>
            <a:ext cx="537293" cy="537293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04</a:t>
            </a:r>
            <a:endParaRPr lang="en-US" altLang="zh-CN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2" name="椭圆 31"/>
          <p:cNvSpPr/>
          <p:nvPr>
            <p:custDataLst>
              <p:tags r:id="rId7"/>
            </p:custDataLst>
          </p:nvPr>
        </p:nvSpPr>
        <p:spPr>
          <a:xfrm>
            <a:off x="3072325" y="2151715"/>
            <a:ext cx="537293" cy="537293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6" name="椭圆 35"/>
          <p:cNvSpPr/>
          <p:nvPr>
            <p:custDataLst>
              <p:tags r:id="rId8"/>
            </p:custDataLst>
          </p:nvPr>
        </p:nvSpPr>
        <p:spPr>
          <a:xfrm>
            <a:off x="3666323" y="4096524"/>
            <a:ext cx="537293" cy="537293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80485" y="2152015"/>
            <a:ext cx="255079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sz="2400">
                <a:sym typeface="+mn-ea"/>
              </a:rPr>
              <a:t>提高利润</a:t>
            </a:r>
            <a:endParaRPr sz="24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0075" y="3124200"/>
            <a:ext cx="321500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提高资本周转率</a:t>
            </a:r>
            <a:endParaRPr sz="240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0075" y="4189095"/>
            <a:ext cx="4112260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对公司改革过程做出贡献</a:t>
            </a:r>
            <a:endParaRPr sz="240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80485" y="5126990"/>
            <a:ext cx="321500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提供信息源</a:t>
            </a:r>
            <a:endParaRPr sz="2400"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216660" y="1901825"/>
            <a:ext cx="600075" cy="3738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设计流程和交货安排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1430" y="2935605"/>
            <a:ext cx="421640" cy="1628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dirty="0">
                <a:solidFill>
                  <a:schemeClr val="bg1"/>
                </a:solidFill>
                <a:uFillTx/>
                <a:latin typeface="微软雅黑" charset="-122"/>
                <a:cs typeface="微软雅黑" charset="-122"/>
                <a:sym typeface="+mn-ea"/>
              </a:rPr>
              <a:t>现代采购</a:t>
            </a:r>
            <a:endParaRPr lang="zh-CN" altLang="en-US" sz="2400" dirty="0">
              <a:solidFill>
                <a:schemeClr val="bg1"/>
              </a:solidFill>
              <a:uFillTx/>
              <a:latin typeface="微软雅黑" charset="-122"/>
              <a:cs typeface="微软雅黑" charset="-122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2063115" y="1974215"/>
            <a:ext cx="6795770" cy="3902710"/>
            <a:chOff x="3249" y="2623"/>
            <a:chExt cx="10702" cy="7198"/>
          </a:xfrm>
        </p:grpSpPr>
        <p:sp>
          <p:nvSpPr>
            <p:cNvPr id="228" name="边界"/>
            <p:cNvSpPr/>
            <p:nvPr>
              <p:custDataLst>
                <p:tags r:id="rId4"/>
              </p:custDataLst>
            </p:nvPr>
          </p:nvSpPr>
          <p:spPr>
            <a:xfrm>
              <a:off x="3249" y="2623"/>
              <a:ext cx="8164" cy="719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  <a:sym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3249" y="2623"/>
              <a:ext cx="10703" cy="300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396240" tIns="71755" rIns="396240" bIns="107950" rtlCol="0" anchor="ctr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</a:rPr>
                <a:t>供应商早期参与设计，比如汽车企业在设计新车时，就邀请零部件供应商一起讨论，供应商会从生产可行性、成本角度提建议，避免后期设计落地不了；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3259" y="2623"/>
              <a:ext cx="113" cy="3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7"/>
              </p:custDataLst>
            </p:nvPr>
          </p:nvSpPr>
          <p:spPr>
            <a:xfrm>
              <a:off x="3249" y="6293"/>
              <a:ext cx="10703" cy="30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396240" tIns="71755" rIns="396240" bIns="107950" numCol="1" spcCol="0" rtlCol="0" fromWordArt="0" anchor="ctr" anchorCtr="0" forceAA="0" compatLnSpc="1">
              <a:noAutofit/>
            </a:bodyPr>
            <a:p>
              <a:pPr lvl="0" algn="just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交货安排则更灵活，每周甚至每天交货，比如特斯拉上海工厂，零部件供应商每天分3次送货，保证生产线不缺货。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8"/>
              </p:custDataLst>
            </p:nvPr>
          </p:nvSpPr>
          <p:spPr>
            <a:xfrm>
              <a:off x="3259" y="6293"/>
              <a:ext cx="113" cy="30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9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910971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公司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7" name="对象2"/>
          <p:cNvSpPr/>
          <p:nvPr>
            <p:custDataLst>
              <p:tags r:id="rId3"/>
            </p:custDataLst>
          </p:nvPr>
        </p:nvSpPr>
        <p:spPr>
          <a:xfrm>
            <a:off x="1524000" y="2108200"/>
            <a:ext cx="9170035" cy="10541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对象2"/>
          <p:cNvSpPr/>
          <p:nvPr>
            <p:custDataLst>
              <p:tags r:id="rId4"/>
            </p:custDataLst>
          </p:nvPr>
        </p:nvSpPr>
        <p:spPr>
          <a:xfrm>
            <a:off x="1524000" y="2108200"/>
            <a:ext cx="9170035" cy="2155825"/>
          </a:xfrm>
          <a:prstGeom prst="roundRect">
            <a:avLst>
              <a:gd name="adj" fmla="val 2500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对象2"/>
          <p:cNvSpPr/>
          <p:nvPr>
            <p:custDataLst>
              <p:tags r:id="rId5"/>
            </p:custDataLst>
          </p:nvPr>
        </p:nvSpPr>
        <p:spPr>
          <a:xfrm>
            <a:off x="1524000" y="2108200"/>
            <a:ext cx="9170035" cy="3346450"/>
          </a:xfrm>
          <a:prstGeom prst="roundRect">
            <a:avLst>
              <a:gd name="adj" fmla="val 15703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对象4"/>
          <p:cNvSpPr/>
          <p:nvPr>
            <p:custDataLst>
              <p:tags r:id="rId6"/>
            </p:custDataLst>
          </p:nvPr>
        </p:nvSpPr>
        <p:spPr>
          <a:xfrm>
            <a:off x="2543810" y="2706370"/>
            <a:ext cx="7130415" cy="88519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缺乏规模效应，采购成本可能偏高；</a:t>
            </a:r>
            <a:endParaRPr lang="zh-CN" altLang="en-US" sz="20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对象5"/>
          <p:cNvSpPr/>
          <p:nvPr>
            <p:custDataLst>
              <p:tags r:id="rId7"/>
            </p:custDataLst>
          </p:nvPr>
        </p:nvSpPr>
        <p:spPr>
          <a:xfrm>
            <a:off x="2722880" y="2837815"/>
            <a:ext cx="622300" cy="62357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1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对象7"/>
          <p:cNvSpPr/>
          <p:nvPr>
            <p:custDataLst>
              <p:tags r:id="rId8"/>
            </p:custDataLst>
          </p:nvPr>
        </p:nvSpPr>
        <p:spPr>
          <a:xfrm>
            <a:off x="2543810" y="3825875"/>
            <a:ext cx="7130415" cy="885190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不利于企业标准化管理，易造成各部门采购物料规格和质量不统一</a:t>
            </a:r>
            <a:endParaRPr lang="zh-CN" altLang="en-US" sz="20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对象8"/>
          <p:cNvSpPr/>
          <p:nvPr>
            <p:custDataLst>
              <p:tags r:id="rId9"/>
            </p:custDataLst>
          </p:nvPr>
        </p:nvSpPr>
        <p:spPr>
          <a:xfrm>
            <a:off x="2722880" y="3957320"/>
            <a:ext cx="622300" cy="62357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2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对象10"/>
          <p:cNvSpPr/>
          <p:nvPr>
            <p:custDataLst>
              <p:tags r:id="rId10"/>
            </p:custDataLst>
          </p:nvPr>
        </p:nvSpPr>
        <p:spPr>
          <a:xfrm>
            <a:off x="2543810" y="4936490"/>
            <a:ext cx="7130415" cy="885190"/>
          </a:xfrm>
          <a:prstGeom prst="roundRect">
            <a:avLst>
              <a:gd name="adj" fmla="val 21493"/>
            </a:avLst>
          </a:prstGeom>
          <a:solidFill>
            <a:schemeClr val="accent1">
              <a:lumMod val="10000"/>
              <a:lumOff val="90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难形成专业化采购技能和知识沉淀</a:t>
            </a:r>
            <a:endParaRPr lang="zh-CN" altLang="en-US" sz="20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对象11"/>
          <p:cNvSpPr/>
          <p:nvPr>
            <p:custDataLst>
              <p:tags r:id="rId11"/>
            </p:custDataLst>
          </p:nvPr>
        </p:nvSpPr>
        <p:spPr>
          <a:xfrm>
            <a:off x="2722880" y="5067300"/>
            <a:ext cx="622300" cy="62357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3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对象12"/>
          <p:cNvSpPr/>
          <p:nvPr>
            <p:custDataLst>
              <p:tags r:id="rId12"/>
            </p:custDataLst>
          </p:nvPr>
        </p:nvSpPr>
        <p:spPr>
          <a:xfrm>
            <a:off x="2543810" y="1625600"/>
            <a:ext cx="7130415" cy="838835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分散采购的缺点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公司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76" name="组合 75"/>
          <p:cNvGrpSpPr/>
          <p:nvPr>
            <p:custDataLst>
              <p:tags r:id="rId3"/>
            </p:custDataLst>
          </p:nvPr>
        </p:nvGrpSpPr>
        <p:grpSpPr>
          <a:xfrm>
            <a:off x="1161415" y="2308860"/>
            <a:ext cx="8185785" cy="3416300"/>
            <a:chOff x="954" y="2965"/>
            <a:chExt cx="17292" cy="7217"/>
          </a:xfrm>
        </p:grpSpPr>
        <p:sp>
          <p:nvSpPr>
            <p:cNvPr id="57" name="椭圆 56"/>
            <p:cNvSpPr/>
            <p:nvPr>
              <p:custDataLst>
                <p:tags r:id="rId4"/>
              </p:custDataLst>
            </p:nvPr>
          </p:nvSpPr>
          <p:spPr>
            <a:xfrm>
              <a:off x="954" y="3873"/>
              <a:ext cx="17292" cy="851"/>
            </a:xfrm>
            <a:prstGeom prst="ellipse">
              <a:avLst/>
            </a:prstGeom>
            <a:noFill/>
            <a:ln>
              <a:gradFill>
                <a:gsLst>
                  <a:gs pos="33000">
                    <a:schemeClr val="accent2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58" name="椭圆 57"/>
            <p:cNvSpPr/>
            <p:nvPr>
              <p:custDataLst>
                <p:tags r:id="rId5"/>
              </p:custDataLst>
            </p:nvPr>
          </p:nvSpPr>
          <p:spPr>
            <a:xfrm>
              <a:off x="1407" y="3665"/>
              <a:ext cx="16388" cy="851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0000"/>
                    <a:lumOff val="20000"/>
                    <a:alpha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59" name="矩形: 圆角 1"/>
            <p:cNvSpPr/>
            <p:nvPr>
              <p:custDataLst>
                <p:tags r:id="rId6"/>
              </p:custDataLst>
            </p:nvPr>
          </p:nvSpPr>
          <p:spPr>
            <a:xfrm>
              <a:off x="4793" y="2965"/>
              <a:ext cx="9624" cy="98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5000"/>
                    <a:lumOff val="15000"/>
                    <a:alpha val="100000"/>
                  </a:schemeClr>
                </a:gs>
                <a:gs pos="100000">
                  <a:schemeClr val="accent1">
                    <a:lumMod val="85000"/>
                    <a:alpha val="100000"/>
                  </a:schemeClr>
                </a:gs>
              </a:gsLst>
              <a:lin ang="10800000" scaled="1"/>
            </a:gradFill>
          </p:spPr>
          <p:txBody>
            <a:bodyPr wrap="square" lIns="0" tIns="0" rIns="0" bIns="0" rtlCol="0" anchor="ctr" anchorCtr="1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分散采购</a:t>
              </a: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的优点</a:t>
              </a:r>
              <a:endParaRPr lang="zh-CN" altLang="en-US" sz="2400" b="1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60" name="椭圆 59"/>
            <p:cNvSpPr/>
            <p:nvPr>
              <p:custDataLst>
                <p:tags r:id="rId7"/>
              </p:custDataLst>
            </p:nvPr>
          </p:nvSpPr>
          <p:spPr>
            <a:xfrm>
              <a:off x="2914" y="4482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61" name="直接连接符 60"/>
            <p:cNvCxnSpPr/>
            <p:nvPr>
              <p:custDataLst>
                <p:tags r:id="rId8"/>
              </p:custDataLst>
            </p:nvPr>
          </p:nvCxnSpPr>
          <p:spPr>
            <a:xfrm>
              <a:off x="2975" y="4628"/>
              <a:ext cx="0" cy="54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>
              <p:custDataLst>
                <p:tags r:id="rId9"/>
              </p:custDataLst>
            </p:nvPr>
          </p:nvSpPr>
          <p:spPr>
            <a:xfrm>
              <a:off x="1257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i="0" dirty="0">
                  <a:solidFill>
                    <a:schemeClr val="tx1"/>
                  </a:solidFill>
                  <a:latin typeface="+mn-ea"/>
                  <a:cs typeface="+mn-ea"/>
                </a:rPr>
                <a:t>01</a:t>
              </a:r>
              <a:endParaRPr lang="zh-CN" altLang="en-US" sz="2400" b="1" i="0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3" name="矩形: 圆角 14"/>
            <p:cNvSpPr/>
            <p:nvPr>
              <p:custDataLst>
                <p:tags r:id="rId10"/>
              </p:custDataLst>
            </p:nvPr>
          </p:nvSpPr>
          <p:spPr>
            <a:xfrm>
              <a:off x="957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与具体业务部门直接沟通，协调更顺畅；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4" name="椭圆 63"/>
            <p:cNvSpPr/>
            <p:nvPr>
              <p:custDataLst>
                <p:tags r:id="rId11"/>
              </p:custDataLst>
            </p:nvPr>
          </p:nvSpPr>
          <p:spPr>
            <a:xfrm>
              <a:off x="7318" y="4620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65" name="直接连接符 64"/>
            <p:cNvCxnSpPr/>
            <p:nvPr>
              <p:custDataLst>
                <p:tags r:id="rId12"/>
              </p:custDataLst>
            </p:nvPr>
          </p:nvCxnSpPr>
          <p:spPr>
            <a:xfrm>
              <a:off x="7391" y="4766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>
              <p:custDataLst>
                <p:tags r:id="rId13"/>
              </p:custDataLst>
            </p:nvPr>
          </p:nvSpPr>
          <p:spPr>
            <a:xfrm>
              <a:off x="5673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0" dirty="0">
                  <a:solidFill>
                    <a:schemeClr val="tx1"/>
                  </a:solidFill>
                  <a:effectLst/>
                  <a:latin typeface="+mn-ea"/>
                </a:rPr>
                <a:t>02</a:t>
              </a:r>
              <a:endParaRPr lang="en-US" altLang="zh-CN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67" name="矩形: 圆角 34"/>
            <p:cNvSpPr/>
            <p:nvPr>
              <p:custDataLst>
                <p:tags r:id="rId14"/>
              </p:custDataLst>
            </p:nvPr>
          </p:nvSpPr>
          <p:spPr>
            <a:xfrm>
              <a:off x="5373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对业务部门的需求及时响应；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8" name="椭圆 67"/>
            <p:cNvSpPr/>
            <p:nvPr>
              <p:custDataLst>
                <p:tags r:id="rId15"/>
              </p:custDataLst>
            </p:nvPr>
          </p:nvSpPr>
          <p:spPr>
            <a:xfrm>
              <a:off x="11734" y="4620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69" name="直接连接符 68"/>
            <p:cNvCxnSpPr/>
            <p:nvPr>
              <p:custDataLst>
                <p:tags r:id="rId16"/>
              </p:custDataLst>
            </p:nvPr>
          </p:nvCxnSpPr>
          <p:spPr>
            <a:xfrm>
              <a:off x="11807" y="4766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>
              <p:custDataLst>
                <p:tags r:id="rId17"/>
              </p:custDataLst>
            </p:nvPr>
          </p:nvSpPr>
          <p:spPr>
            <a:xfrm>
              <a:off x="10089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0" dirty="0">
                  <a:solidFill>
                    <a:schemeClr val="tx1"/>
                  </a:solidFill>
                  <a:effectLst/>
                  <a:latin typeface="+mn-ea"/>
                </a:rPr>
                <a:t>03</a:t>
              </a:r>
              <a:endParaRPr lang="en-US" altLang="zh-CN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71" name="矩形: 圆角 39"/>
            <p:cNvSpPr/>
            <p:nvPr>
              <p:custDataLst>
                <p:tags r:id="rId18"/>
              </p:custDataLst>
            </p:nvPr>
          </p:nvSpPr>
          <p:spPr>
            <a:xfrm>
              <a:off x="9789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对本地供应商的了解</a:t>
              </a: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增加；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2" name="椭圆 71"/>
            <p:cNvSpPr/>
            <p:nvPr>
              <p:custDataLst>
                <p:tags r:id="rId19"/>
              </p:custDataLst>
            </p:nvPr>
          </p:nvSpPr>
          <p:spPr>
            <a:xfrm>
              <a:off x="16162" y="4482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73" name="直接连接符 72"/>
            <p:cNvCxnSpPr/>
            <p:nvPr>
              <p:custDataLst>
                <p:tags r:id="rId20"/>
              </p:custDataLst>
            </p:nvPr>
          </p:nvCxnSpPr>
          <p:spPr>
            <a:xfrm>
              <a:off x="16223" y="4628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/>
            <p:cNvSpPr/>
            <p:nvPr>
              <p:custDataLst>
                <p:tags r:id="rId21"/>
              </p:custDataLst>
            </p:nvPr>
          </p:nvSpPr>
          <p:spPr>
            <a:xfrm>
              <a:off x="14505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0" dirty="0">
                  <a:solidFill>
                    <a:schemeClr val="tx1"/>
                  </a:solidFill>
                  <a:effectLst/>
                  <a:latin typeface="+mn-ea"/>
                </a:rPr>
                <a:t>04</a:t>
              </a:r>
              <a:endParaRPr lang="en-US" altLang="zh-CN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75" name="矩形: 圆角 49"/>
            <p:cNvSpPr/>
            <p:nvPr>
              <p:custDataLst>
                <p:tags r:id="rId22"/>
              </p:custDataLst>
            </p:nvPr>
          </p:nvSpPr>
          <p:spPr>
            <a:xfrm>
              <a:off x="14205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采购政策可准确支持当地需求。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890460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公司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1017905" y="1780540"/>
            <a:ext cx="10102850" cy="4558665"/>
            <a:chOff x="1087" y="2681"/>
            <a:chExt cx="17026" cy="7783"/>
          </a:xfrm>
        </p:grpSpPr>
        <p:sp>
          <p:nvSpPr>
            <p:cNvPr id="9" name="椭圆 8"/>
            <p:cNvSpPr/>
            <p:nvPr>
              <p:custDataLst>
                <p:tags r:id="rId3"/>
              </p:custDataLst>
            </p:nvPr>
          </p:nvSpPr>
          <p:spPr>
            <a:xfrm>
              <a:off x="3976" y="8026"/>
              <a:ext cx="11248" cy="183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0"/>
            </a:gradFill>
            <a:ln w="41275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标题"/>
            <p:cNvSpPr txBox="1"/>
            <p:nvPr>
              <p:custDataLst>
                <p:tags r:id="rId4"/>
              </p:custDataLst>
            </p:nvPr>
          </p:nvSpPr>
          <p:spPr>
            <a:xfrm>
              <a:off x="4957" y="8097"/>
              <a:ext cx="9287" cy="12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300" dirty="0">
                  <a:ln w="0">
                    <a:noFill/>
                  </a:ln>
                  <a:solidFill>
                    <a:schemeClr val="accent1"/>
                  </a:solidFill>
                  <a:effectLst/>
                  <a:uFillTx/>
                  <a:latin typeface="Arial" panose="020B0604020202090204" pitchFamily="34" charset="0"/>
                  <a:cs typeface="+mn-ea"/>
                  <a:sym typeface="+mn-ea"/>
                </a:rPr>
                <a:t>集中采购的优势</a:t>
              </a:r>
              <a:endParaRPr lang="zh-CN" altLang="en-US" sz="2400" b="1" spc="300" dirty="0">
                <a:ln w="0"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90204" pitchFamily="34" charset="0"/>
                <a:cs typeface="+mn-ea"/>
                <a:sym typeface="+mn-ea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5"/>
              </p:custDataLst>
            </p:nvPr>
          </p:nvSpPr>
          <p:spPr>
            <a:xfrm>
              <a:off x="2832" y="8028"/>
              <a:ext cx="13536" cy="214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>
            <a:xfrm>
              <a:off x="3008" y="9419"/>
              <a:ext cx="2120" cy="773"/>
            </a:xfrm>
            <a:custGeom>
              <a:avLst/>
              <a:gdLst>
                <a:gd name="connsiteX0" fmla="*/ 2116 w 2120"/>
                <a:gd name="connsiteY0" fmla="*/ 557 h 773"/>
                <a:gd name="connsiteX1" fmla="*/ 2120 w 2120"/>
                <a:gd name="connsiteY1" fmla="*/ 773 h 773"/>
                <a:gd name="connsiteX2" fmla="*/ 0 w 2120"/>
                <a:gd name="connsiteY2" fmla="*/ 201 h 773"/>
                <a:gd name="connsiteX3" fmla="*/ 15 w 2120"/>
                <a:gd name="connsiteY3" fmla="*/ 0 h 773"/>
                <a:gd name="connsiteX4" fmla="*/ 2116 w 2120"/>
                <a:gd name="connsiteY4" fmla="*/ 557 h 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0" h="773">
                  <a:moveTo>
                    <a:pt x="2116" y="557"/>
                  </a:moveTo>
                  <a:lnTo>
                    <a:pt x="2120" y="773"/>
                  </a:lnTo>
                  <a:cubicBezTo>
                    <a:pt x="2120" y="773"/>
                    <a:pt x="252" y="516"/>
                    <a:pt x="0" y="201"/>
                  </a:cubicBezTo>
                  <a:lnTo>
                    <a:pt x="15" y="0"/>
                  </a:lnTo>
                  <a:cubicBezTo>
                    <a:pt x="15" y="0"/>
                    <a:pt x="159" y="270"/>
                    <a:pt x="2116" y="557"/>
                  </a:cubicBezTo>
                  <a:close/>
                </a:path>
              </a:pathLst>
            </a:custGeom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>
                    <a:alpha val="49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>
            <a:xfrm>
              <a:off x="13109" y="9363"/>
              <a:ext cx="3938" cy="960"/>
            </a:xfrm>
            <a:custGeom>
              <a:avLst/>
              <a:gdLst>
                <a:gd name="connsiteX0" fmla="*/ 3740 w 3740"/>
                <a:gd name="connsiteY0" fmla="*/ 0 h 960"/>
                <a:gd name="connsiteX1" fmla="*/ 3740 w 3740"/>
                <a:gd name="connsiteY1" fmla="*/ 234 h 960"/>
                <a:gd name="connsiteX2" fmla="*/ 11 w 3740"/>
                <a:gd name="connsiteY2" fmla="*/ 960 h 960"/>
                <a:gd name="connsiteX3" fmla="*/ 0 w 3740"/>
                <a:gd name="connsiteY3" fmla="*/ 758 h 960"/>
                <a:gd name="connsiteX4" fmla="*/ 3740 w 3740"/>
                <a:gd name="connsiteY4" fmla="*/ 0 h 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" h="960">
                  <a:moveTo>
                    <a:pt x="3740" y="0"/>
                  </a:moveTo>
                  <a:lnTo>
                    <a:pt x="3740" y="234"/>
                  </a:lnTo>
                  <a:cubicBezTo>
                    <a:pt x="3740" y="234"/>
                    <a:pt x="2879" y="744"/>
                    <a:pt x="11" y="960"/>
                  </a:cubicBezTo>
                  <a:lnTo>
                    <a:pt x="0" y="758"/>
                  </a:lnTo>
                  <a:cubicBezTo>
                    <a:pt x="0" y="758"/>
                    <a:pt x="2513" y="657"/>
                    <a:pt x="3740" y="0"/>
                  </a:cubicBezTo>
                  <a:close/>
                </a:path>
              </a:pathLst>
            </a:custGeom>
            <a:gradFill>
              <a:gsLst>
                <a:gs pos="1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49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</a:rPr>
                <a:t>   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8"/>
              </p:custDataLst>
            </p:nvPr>
          </p:nvSpPr>
          <p:spPr>
            <a:xfrm>
              <a:off x="1803" y="8026"/>
              <a:ext cx="15594" cy="2438"/>
            </a:xfrm>
            <a:prstGeom prst="ellipse">
              <a:avLst/>
            </a:prstGeom>
            <a:noFill/>
            <a:ln>
              <a:gradFill>
                <a:gsLst>
                  <a:gs pos="66000">
                    <a:srgbClr val="376FFF">
                      <a:alpha val="0"/>
                    </a:srgbClr>
                  </a:gs>
                  <a:gs pos="14000">
                    <a:schemeClr val="accent1">
                      <a:alpha val="0"/>
                    </a:schemeClr>
                  </a:gs>
                  <a:gs pos="0">
                    <a:srgbClr val="376FFF">
                      <a:alpha val="16000"/>
                    </a:srgbClr>
                  </a:gs>
                  <a:gs pos="100000">
                    <a:schemeClr val="accent1">
                      <a:alpha val="20000"/>
                    </a:scheme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9"/>
              </p:custDataLst>
            </p:nvPr>
          </p:nvSpPr>
          <p:spPr>
            <a:xfrm>
              <a:off x="1563" y="2681"/>
              <a:ext cx="16229" cy="599"/>
            </a:xfrm>
            <a:custGeom>
              <a:avLst/>
              <a:gdLst>
                <a:gd name="connsiteX0" fmla="*/ 16009 w 16009"/>
                <a:gd name="connsiteY0" fmla="*/ 4 h 567"/>
                <a:gd name="connsiteX1" fmla="*/ 8012 w 16009"/>
                <a:gd name="connsiteY1" fmla="*/ 567 h 567"/>
                <a:gd name="connsiteX2" fmla="*/ 16 w 16009"/>
                <a:gd name="connsiteY2" fmla="*/ 4 h 567"/>
                <a:gd name="connsiteX3" fmla="*/ 0 w 16009"/>
                <a:gd name="connsiteY3" fmla="*/ 0 h 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9" h="567">
                  <a:moveTo>
                    <a:pt x="16009" y="4"/>
                  </a:moveTo>
                  <a:cubicBezTo>
                    <a:pt x="14662" y="336"/>
                    <a:pt x="11588" y="567"/>
                    <a:pt x="8012" y="567"/>
                  </a:cubicBezTo>
                  <a:cubicBezTo>
                    <a:pt x="4436" y="567"/>
                    <a:pt x="1363" y="336"/>
                    <a:pt x="16" y="4"/>
                  </a:cubicBez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2">
                      <a:alpha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000" dirty="0">
                  <a:solidFill>
                    <a:schemeClr val="accent2"/>
                  </a:solidFill>
                  <a:cs typeface="微软雅黑" charset="-122"/>
                  <a:sym typeface="+mn-ea"/>
                </a:rPr>
                <a:t> </a:t>
              </a:r>
              <a:endParaRPr lang="en-US" altLang="zh-CN" sz="1000" dirty="0">
                <a:solidFill>
                  <a:schemeClr val="accent2"/>
                </a:solidFill>
                <a:cs typeface="微软雅黑" charset="-122"/>
                <a:sym typeface="+mn-ea"/>
              </a:endParaRPr>
            </a:p>
          </p:txBody>
        </p:sp>
        <p:sp>
          <p:nvSpPr>
            <p:cNvPr id="19" name="任意多边形: 形状 9"/>
            <p:cNvSpPr/>
            <p:nvPr>
              <p:custDataLst>
                <p:tags r:id="rId10"/>
              </p:custDataLst>
            </p:nvPr>
          </p:nvSpPr>
          <p:spPr>
            <a:xfrm>
              <a:off x="1202" y="2803"/>
              <a:ext cx="3023" cy="5559"/>
            </a:xfrm>
            <a:custGeom>
              <a:avLst/>
              <a:gdLst>
                <a:gd name="connsiteX0" fmla="*/ 691353 w 691420"/>
                <a:gd name="connsiteY0" fmla="*/ 108254 h 1128219"/>
                <a:gd name="connsiteX1" fmla="*/ 691353 w 691420"/>
                <a:gd name="connsiteY1" fmla="*/ 1021130 h 1128219"/>
                <a:gd name="connsiteX2" fmla="*/ 672303 w 691420"/>
                <a:gd name="connsiteY2" fmla="*/ 1042275 h 1128219"/>
                <a:gd name="connsiteX3" fmla="*/ 25556 w 691420"/>
                <a:gd name="connsiteY3" fmla="*/ 1127524 h 1128219"/>
                <a:gd name="connsiteX4" fmla="*/ 436 w 691420"/>
                <a:gd name="connsiteY4" fmla="*/ 1111551 h 1128219"/>
                <a:gd name="connsiteX5" fmla="*/ -66 w 691420"/>
                <a:gd name="connsiteY5" fmla="*/ 1106855 h 1128219"/>
                <a:gd name="connsiteX6" fmla="*/ -66 w 691420"/>
                <a:gd name="connsiteY6" fmla="*/ 21005 h 1128219"/>
                <a:gd name="connsiteX7" fmla="*/ 21033 w 691420"/>
                <a:gd name="connsiteY7" fmla="*/ -188 h 1128219"/>
                <a:gd name="connsiteX8" fmla="*/ 25746 w 691420"/>
                <a:gd name="connsiteY8" fmla="*/ 336 h 1128219"/>
                <a:gd name="connsiteX9" fmla="*/ 671827 w 691420"/>
                <a:gd name="connsiteY9" fmla="*/ 87394 h 1128219"/>
                <a:gd name="connsiteX10" fmla="*/ 691353 w 691420"/>
                <a:gd name="connsiteY10" fmla="*/ 108254 h 112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20" h="1128219">
                  <a:moveTo>
                    <a:pt x="691353" y="108254"/>
                  </a:moveTo>
                  <a:lnTo>
                    <a:pt x="691353" y="1021130"/>
                  </a:lnTo>
                  <a:cubicBezTo>
                    <a:pt x="691363" y="1032017"/>
                    <a:pt x="683133" y="1041152"/>
                    <a:pt x="672303" y="1042275"/>
                  </a:cubicBezTo>
                  <a:cubicBezTo>
                    <a:pt x="403317" y="1064945"/>
                    <a:pt x="181194" y="1093520"/>
                    <a:pt x="25556" y="1127524"/>
                  </a:cubicBezTo>
                  <a:cubicBezTo>
                    <a:pt x="14208" y="1130048"/>
                    <a:pt x="2961" y="1122895"/>
                    <a:pt x="436" y="1111551"/>
                  </a:cubicBezTo>
                  <a:cubicBezTo>
                    <a:pt x="93" y="1110008"/>
                    <a:pt x="-76" y="1108436"/>
                    <a:pt x="-66" y="1106855"/>
                  </a:cubicBezTo>
                  <a:lnTo>
                    <a:pt x="-66" y="21005"/>
                  </a:lnTo>
                  <a:cubicBezTo>
                    <a:pt x="-91" y="9327"/>
                    <a:pt x="9356" y="-160"/>
                    <a:pt x="21033" y="-188"/>
                  </a:cubicBezTo>
                  <a:cubicBezTo>
                    <a:pt x="22619" y="-188"/>
                    <a:pt x="24200" y="-17"/>
                    <a:pt x="25746" y="336"/>
                  </a:cubicBezTo>
                  <a:cubicBezTo>
                    <a:pt x="176813" y="34911"/>
                    <a:pt x="399507" y="64725"/>
                    <a:pt x="671827" y="87394"/>
                  </a:cubicBezTo>
                  <a:cubicBezTo>
                    <a:pt x="682743" y="88280"/>
                    <a:pt x="691191" y="97310"/>
                    <a:pt x="691353" y="10825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3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0"/>
            <p:cNvSpPr/>
            <p:nvPr>
              <p:custDataLst>
                <p:tags r:id="rId11"/>
              </p:custDataLst>
            </p:nvPr>
          </p:nvSpPr>
          <p:spPr>
            <a:xfrm>
              <a:off x="4641" y="3285"/>
              <a:ext cx="3023" cy="4601"/>
            </a:xfrm>
            <a:custGeom>
              <a:avLst/>
              <a:gdLst>
                <a:gd name="connsiteX0" fmla="*/ 691353 w 691419"/>
                <a:gd name="connsiteY0" fmla="*/ 51199 h 934315"/>
                <a:gd name="connsiteX1" fmla="*/ 691353 w 691419"/>
                <a:gd name="connsiteY1" fmla="*/ 882922 h 934315"/>
                <a:gd name="connsiteX2" fmla="*/ 670684 w 691419"/>
                <a:gd name="connsiteY2" fmla="*/ 904068 h 934315"/>
                <a:gd name="connsiteX3" fmla="*/ 22507 w 691419"/>
                <a:gd name="connsiteY3" fmla="*/ 934071 h 934315"/>
                <a:gd name="connsiteX4" fmla="*/ -10 w 691419"/>
                <a:gd name="connsiteY4" fmla="*/ 914603 h 934315"/>
                <a:gd name="connsiteX5" fmla="*/ -67 w 691419"/>
                <a:gd name="connsiteY5" fmla="*/ 912926 h 934315"/>
                <a:gd name="connsiteX6" fmla="*/ -67 w 691419"/>
                <a:gd name="connsiteY6" fmla="*/ 21005 h 934315"/>
                <a:gd name="connsiteX7" fmla="*/ 21031 w 691419"/>
                <a:gd name="connsiteY7" fmla="*/ -188 h 934315"/>
                <a:gd name="connsiteX8" fmla="*/ 22507 w 691419"/>
                <a:gd name="connsiteY8" fmla="*/ -140 h 934315"/>
                <a:gd name="connsiteX9" fmla="*/ 670684 w 691419"/>
                <a:gd name="connsiteY9" fmla="*/ 30054 h 934315"/>
                <a:gd name="connsiteX10" fmla="*/ 691353 w 691419"/>
                <a:gd name="connsiteY10" fmla="*/ 51199 h 93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19" h="934315">
                  <a:moveTo>
                    <a:pt x="691353" y="51199"/>
                  </a:moveTo>
                  <a:lnTo>
                    <a:pt x="691353" y="882922"/>
                  </a:lnTo>
                  <a:cubicBezTo>
                    <a:pt x="691353" y="894419"/>
                    <a:pt x="682171" y="903810"/>
                    <a:pt x="670684" y="904068"/>
                  </a:cubicBezTo>
                  <a:cubicBezTo>
                    <a:pt x="438178" y="909973"/>
                    <a:pt x="219865" y="920165"/>
                    <a:pt x="22507" y="934071"/>
                  </a:cubicBezTo>
                  <a:cubicBezTo>
                    <a:pt x="10916" y="934910"/>
                    <a:pt x="829" y="926194"/>
                    <a:pt x="-10" y="914603"/>
                  </a:cubicBezTo>
                  <a:cubicBezTo>
                    <a:pt x="-57" y="914040"/>
                    <a:pt x="-67" y="913488"/>
                    <a:pt x="-67" y="912926"/>
                  </a:cubicBezTo>
                  <a:lnTo>
                    <a:pt x="-67" y="21005"/>
                  </a:lnTo>
                  <a:cubicBezTo>
                    <a:pt x="-95" y="9327"/>
                    <a:pt x="9353" y="-160"/>
                    <a:pt x="21031" y="-188"/>
                  </a:cubicBezTo>
                  <a:cubicBezTo>
                    <a:pt x="21526" y="-188"/>
                    <a:pt x="22012" y="-169"/>
                    <a:pt x="22507" y="-140"/>
                  </a:cubicBezTo>
                  <a:cubicBezTo>
                    <a:pt x="219294" y="13766"/>
                    <a:pt x="437702" y="24053"/>
                    <a:pt x="670684" y="30054"/>
                  </a:cubicBezTo>
                  <a:cubicBezTo>
                    <a:pt x="682171" y="30311"/>
                    <a:pt x="691353" y="39703"/>
                    <a:pt x="691353" y="5119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300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2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任意多边形: 形状 11"/>
            <p:cNvSpPr/>
            <p:nvPr>
              <p:custDataLst>
                <p:tags r:id="rId12"/>
              </p:custDataLst>
            </p:nvPr>
          </p:nvSpPr>
          <p:spPr>
            <a:xfrm>
              <a:off x="8083" y="3451"/>
              <a:ext cx="3023" cy="4279"/>
            </a:xfrm>
            <a:custGeom>
              <a:avLst/>
              <a:gdLst>
                <a:gd name="connsiteX0" fmla="*/ 691353 w 691419"/>
                <a:gd name="connsiteY0" fmla="*/ 21338 h 868394"/>
                <a:gd name="connsiteX1" fmla="*/ 691353 w 691419"/>
                <a:gd name="connsiteY1" fmla="*/ 847061 h 868394"/>
                <a:gd name="connsiteX2" fmla="*/ 670208 w 691419"/>
                <a:gd name="connsiteY2" fmla="*/ 868206 h 868394"/>
                <a:gd name="connsiteX3" fmla="*/ 669826 w 691419"/>
                <a:gd name="connsiteY3" fmla="*/ 868206 h 868394"/>
                <a:gd name="connsiteX4" fmla="*/ 341785 w 691419"/>
                <a:gd name="connsiteY4" fmla="*/ 865253 h 868394"/>
                <a:gd name="connsiteX5" fmla="*/ 21364 w 691419"/>
                <a:gd name="connsiteY5" fmla="*/ 868016 h 868394"/>
                <a:gd name="connsiteX6" fmla="*/ -67 w 691419"/>
                <a:gd name="connsiteY6" fmla="*/ 847156 h 868394"/>
                <a:gd name="connsiteX7" fmla="*/ -67 w 691419"/>
                <a:gd name="connsiteY7" fmla="*/ 846870 h 868394"/>
                <a:gd name="connsiteX8" fmla="*/ -67 w 691419"/>
                <a:gd name="connsiteY8" fmla="*/ 20957 h 868394"/>
                <a:gd name="connsiteX9" fmla="*/ 21079 w 691419"/>
                <a:gd name="connsiteY9" fmla="*/ -188 h 868394"/>
                <a:gd name="connsiteX10" fmla="*/ 21364 w 691419"/>
                <a:gd name="connsiteY10" fmla="*/ -188 h 868394"/>
                <a:gd name="connsiteX11" fmla="*/ 356835 w 691419"/>
                <a:gd name="connsiteY11" fmla="*/ 2765 h 868394"/>
                <a:gd name="connsiteX12" fmla="*/ 669922 w 691419"/>
                <a:gd name="connsiteY12" fmla="*/ 193 h 868394"/>
                <a:gd name="connsiteX13" fmla="*/ 691353 w 691419"/>
                <a:gd name="connsiteY13" fmla="*/ 21053 h 868394"/>
                <a:gd name="connsiteX14" fmla="*/ 691353 w 691419"/>
                <a:gd name="connsiteY14" fmla="*/ 21338 h 86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419" h="868394">
                  <a:moveTo>
                    <a:pt x="691353" y="21338"/>
                  </a:moveTo>
                  <a:lnTo>
                    <a:pt x="691353" y="847061"/>
                  </a:lnTo>
                  <a:cubicBezTo>
                    <a:pt x="691353" y="858738"/>
                    <a:pt x="681885" y="868206"/>
                    <a:pt x="670208" y="868206"/>
                  </a:cubicBezTo>
                  <a:cubicBezTo>
                    <a:pt x="670084" y="868206"/>
                    <a:pt x="669950" y="868206"/>
                    <a:pt x="669826" y="868206"/>
                  </a:cubicBezTo>
                  <a:cubicBezTo>
                    <a:pt x="562956" y="866301"/>
                    <a:pt x="453323" y="865253"/>
                    <a:pt x="341785" y="865253"/>
                  </a:cubicBezTo>
                  <a:cubicBezTo>
                    <a:pt x="232819" y="865253"/>
                    <a:pt x="126016" y="866177"/>
                    <a:pt x="21364" y="868016"/>
                  </a:cubicBezTo>
                  <a:cubicBezTo>
                    <a:pt x="9687" y="868178"/>
                    <a:pt x="95" y="858833"/>
                    <a:pt x="-67" y="847156"/>
                  </a:cubicBezTo>
                  <a:cubicBezTo>
                    <a:pt x="-67" y="847061"/>
                    <a:pt x="-67" y="846965"/>
                    <a:pt x="-67" y="846870"/>
                  </a:cubicBezTo>
                  <a:lnTo>
                    <a:pt x="-67" y="20957"/>
                  </a:lnTo>
                  <a:cubicBezTo>
                    <a:pt x="-67" y="9280"/>
                    <a:pt x="9401" y="-188"/>
                    <a:pt x="21079" y="-188"/>
                  </a:cubicBezTo>
                  <a:cubicBezTo>
                    <a:pt x="21174" y="-188"/>
                    <a:pt x="21269" y="-188"/>
                    <a:pt x="21364" y="-188"/>
                  </a:cubicBezTo>
                  <a:cubicBezTo>
                    <a:pt x="130616" y="1717"/>
                    <a:pt x="242726" y="2765"/>
                    <a:pt x="356835" y="2765"/>
                  </a:cubicBezTo>
                  <a:cubicBezTo>
                    <a:pt x="463201" y="2765"/>
                    <a:pt x="567557" y="1907"/>
                    <a:pt x="669922" y="193"/>
                  </a:cubicBezTo>
                  <a:cubicBezTo>
                    <a:pt x="681599" y="31"/>
                    <a:pt x="691191" y="9375"/>
                    <a:pt x="691353" y="21053"/>
                  </a:cubicBezTo>
                  <a:cubicBezTo>
                    <a:pt x="691353" y="21148"/>
                    <a:pt x="691353" y="21243"/>
                    <a:pt x="691353" y="2133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3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任意多边形: 形状 13"/>
            <p:cNvSpPr/>
            <p:nvPr>
              <p:custDataLst>
                <p:tags r:id="rId13"/>
              </p:custDataLst>
            </p:nvPr>
          </p:nvSpPr>
          <p:spPr>
            <a:xfrm>
              <a:off x="11523" y="3294"/>
              <a:ext cx="3023" cy="4598"/>
            </a:xfrm>
            <a:custGeom>
              <a:avLst/>
              <a:gdLst>
                <a:gd name="connsiteX0" fmla="*/ 691353 w 691420"/>
                <a:gd name="connsiteY0" fmla="*/ 21007 h 933270"/>
                <a:gd name="connsiteX1" fmla="*/ 691353 w 691420"/>
                <a:gd name="connsiteY1" fmla="*/ 911880 h 933270"/>
                <a:gd name="connsiteX2" fmla="*/ 670455 w 691420"/>
                <a:gd name="connsiteY2" fmla="*/ 933082 h 933270"/>
                <a:gd name="connsiteX3" fmla="*/ 668779 w 691420"/>
                <a:gd name="connsiteY3" fmla="*/ 933025 h 933270"/>
                <a:gd name="connsiteX4" fmla="*/ 20602 w 691420"/>
                <a:gd name="connsiteY4" fmla="*/ 902736 h 933270"/>
                <a:gd name="connsiteX5" fmla="*/ -67 w 691420"/>
                <a:gd name="connsiteY5" fmla="*/ 881591 h 933270"/>
                <a:gd name="connsiteX6" fmla="*/ -67 w 691420"/>
                <a:gd name="connsiteY6" fmla="*/ 50248 h 933270"/>
                <a:gd name="connsiteX7" fmla="*/ 20602 w 691420"/>
                <a:gd name="connsiteY7" fmla="*/ 29103 h 933270"/>
                <a:gd name="connsiteX8" fmla="*/ 668779 w 691420"/>
                <a:gd name="connsiteY8" fmla="*/ -139 h 933270"/>
                <a:gd name="connsiteX9" fmla="*/ 691305 w 691420"/>
                <a:gd name="connsiteY9" fmla="*/ 19530 h 933270"/>
                <a:gd name="connsiteX10" fmla="*/ 691353 w 691420"/>
                <a:gd name="connsiteY10" fmla="*/ 21007 h 93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20" h="933270">
                  <a:moveTo>
                    <a:pt x="691353" y="21007"/>
                  </a:moveTo>
                  <a:lnTo>
                    <a:pt x="691353" y="911880"/>
                  </a:lnTo>
                  <a:cubicBezTo>
                    <a:pt x="691439" y="923510"/>
                    <a:pt x="682076" y="932997"/>
                    <a:pt x="670455" y="933082"/>
                  </a:cubicBezTo>
                  <a:cubicBezTo>
                    <a:pt x="669893" y="933082"/>
                    <a:pt x="669341" y="933064"/>
                    <a:pt x="668779" y="933025"/>
                  </a:cubicBezTo>
                  <a:cubicBezTo>
                    <a:pt x="471516" y="919119"/>
                    <a:pt x="253203" y="908737"/>
                    <a:pt x="20602" y="902736"/>
                  </a:cubicBezTo>
                  <a:cubicBezTo>
                    <a:pt x="9106" y="902479"/>
                    <a:pt x="-67" y="893087"/>
                    <a:pt x="-67" y="881591"/>
                  </a:cubicBezTo>
                  <a:lnTo>
                    <a:pt x="-67" y="50248"/>
                  </a:lnTo>
                  <a:cubicBezTo>
                    <a:pt x="-67" y="38752"/>
                    <a:pt x="9115" y="29360"/>
                    <a:pt x="20602" y="29103"/>
                  </a:cubicBezTo>
                  <a:cubicBezTo>
                    <a:pt x="253108" y="23388"/>
                    <a:pt x="471516" y="13482"/>
                    <a:pt x="668779" y="-139"/>
                  </a:cubicBezTo>
                  <a:cubicBezTo>
                    <a:pt x="680428" y="-929"/>
                    <a:pt x="690515" y="7881"/>
                    <a:pt x="691305" y="19530"/>
                  </a:cubicBezTo>
                  <a:cubicBezTo>
                    <a:pt x="691334" y="20025"/>
                    <a:pt x="691353" y="20511"/>
                    <a:pt x="691353" y="21007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300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2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4"/>
            <p:cNvSpPr/>
            <p:nvPr>
              <p:custDataLst>
                <p:tags r:id="rId14"/>
              </p:custDataLst>
            </p:nvPr>
          </p:nvSpPr>
          <p:spPr>
            <a:xfrm>
              <a:off x="14962" y="2828"/>
              <a:ext cx="3023" cy="5543"/>
            </a:xfrm>
            <a:custGeom>
              <a:avLst/>
              <a:gdLst>
                <a:gd name="connsiteX0" fmla="*/ 691353 w 691420"/>
                <a:gd name="connsiteY0" fmla="*/ 20968 h 1125037"/>
                <a:gd name="connsiteX1" fmla="*/ 691353 w 691420"/>
                <a:gd name="connsiteY1" fmla="*/ 1103675 h 1125037"/>
                <a:gd name="connsiteX2" fmla="*/ 670227 w 691420"/>
                <a:gd name="connsiteY2" fmla="*/ 1124849 h 1125037"/>
                <a:gd name="connsiteX3" fmla="*/ 665636 w 691420"/>
                <a:gd name="connsiteY3" fmla="*/ 1124344 h 1125037"/>
                <a:gd name="connsiteX4" fmla="*/ 19460 w 691420"/>
                <a:gd name="connsiteY4" fmla="*/ 1038048 h 1125037"/>
                <a:gd name="connsiteX5" fmla="*/ -67 w 691420"/>
                <a:gd name="connsiteY5" fmla="*/ 1016902 h 1125037"/>
                <a:gd name="connsiteX6" fmla="*/ -67 w 691420"/>
                <a:gd name="connsiteY6" fmla="*/ 105169 h 1125037"/>
                <a:gd name="connsiteX7" fmla="*/ 19460 w 691420"/>
                <a:gd name="connsiteY7" fmla="*/ 84119 h 1125037"/>
                <a:gd name="connsiteX8" fmla="*/ 665826 w 691420"/>
                <a:gd name="connsiteY8" fmla="*/ 299 h 1125037"/>
                <a:gd name="connsiteX9" fmla="*/ 690867 w 691420"/>
                <a:gd name="connsiteY9" fmla="*/ 16387 h 1125037"/>
                <a:gd name="connsiteX10" fmla="*/ 691353 w 691420"/>
                <a:gd name="connsiteY10" fmla="*/ 20968 h 112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20" h="1125037">
                  <a:moveTo>
                    <a:pt x="691353" y="20968"/>
                  </a:moveTo>
                  <a:lnTo>
                    <a:pt x="691353" y="1103675"/>
                  </a:lnTo>
                  <a:cubicBezTo>
                    <a:pt x="691363" y="1115353"/>
                    <a:pt x="681914" y="1124830"/>
                    <a:pt x="670227" y="1124849"/>
                  </a:cubicBezTo>
                  <a:cubicBezTo>
                    <a:pt x="668684" y="1124849"/>
                    <a:pt x="667140" y="1124678"/>
                    <a:pt x="665636" y="1124344"/>
                  </a:cubicBezTo>
                  <a:cubicBezTo>
                    <a:pt x="511140" y="1090054"/>
                    <a:pt x="288827" y="1060527"/>
                    <a:pt x="19460" y="1038048"/>
                  </a:cubicBezTo>
                  <a:cubicBezTo>
                    <a:pt x="8439" y="1037152"/>
                    <a:pt x="-57" y="1027961"/>
                    <a:pt x="-67" y="1016902"/>
                  </a:cubicBezTo>
                  <a:lnTo>
                    <a:pt x="-67" y="105169"/>
                  </a:lnTo>
                  <a:cubicBezTo>
                    <a:pt x="-48" y="94130"/>
                    <a:pt x="8458" y="84967"/>
                    <a:pt x="19460" y="84119"/>
                  </a:cubicBezTo>
                  <a:cubicBezTo>
                    <a:pt x="288922" y="62307"/>
                    <a:pt x="511235" y="33636"/>
                    <a:pt x="665826" y="299"/>
                  </a:cubicBezTo>
                  <a:cubicBezTo>
                    <a:pt x="677189" y="-2178"/>
                    <a:pt x="688400" y="5033"/>
                    <a:pt x="690867" y="16387"/>
                  </a:cubicBezTo>
                  <a:cubicBezTo>
                    <a:pt x="691201" y="17892"/>
                    <a:pt x="691363" y="19425"/>
                    <a:pt x="691353" y="2096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3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标题"/>
            <p:cNvSpPr txBox="1"/>
            <p:nvPr>
              <p:custDataLst>
                <p:tags r:id="rId15"/>
              </p:custDataLst>
            </p:nvPr>
          </p:nvSpPr>
          <p:spPr>
            <a:xfrm>
              <a:off x="1513" y="3728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1"/>
                  </a:solidFill>
                  <a:latin typeface="+mn-ea"/>
                  <a:sym typeface="+mn-ea"/>
                </a:rPr>
                <a:t>01</a:t>
              </a:r>
              <a:endParaRPr lang="en-US" altLang="zh-CN" sz="2400" b="1" spc="300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  <p:sp>
          <p:nvSpPr>
            <p:cNvPr id="34" name="正文"/>
            <p:cNvSpPr txBox="1"/>
            <p:nvPr>
              <p:custDataLst>
                <p:tags r:id="rId16"/>
              </p:custDataLst>
            </p:nvPr>
          </p:nvSpPr>
          <p:spPr>
            <a:xfrm>
              <a:off x="1513" y="4341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sym typeface="+mn-ea"/>
                </a:rPr>
                <a:t>量大价优，降低采购成本；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31" name="标题"/>
            <p:cNvSpPr txBox="1"/>
            <p:nvPr>
              <p:custDataLst>
                <p:tags r:id="rId17"/>
              </p:custDataLst>
            </p:nvPr>
          </p:nvSpPr>
          <p:spPr>
            <a:xfrm>
              <a:off x="4952" y="3731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2"/>
                  </a:solidFill>
                  <a:latin typeface="+mn-ea"/>
                  <a:sym typeface="+mn-ea"/>
                </a:rPr>
                <a:t>02</a:t>
              </a:r>
              <a:endParaRPr lang="en-US" altLang="zh-CN" sz="2400" b="1" spc="300" dirty="0">
                <a:solidFill>
                  <a:schemeClr val="accent2"/>
                </a:solidFill>
                <a:latin typeface="+mn-ea"/>
                <a:sym typeface="+mn-ea"/>
              </a:endParaRPr>
            </a:p>
          </p:txBody>
        </p:sp>
        <p:sp>
          <p:nvSpPr>
            <p:cNvPr id="32" name="正文"/>
            <p:cNvSpPr txBox="1"/>
            <p:nvPr>
              <p:custDataLst>
                <p:tags r:id="rId18"/>
              </p:custDataLst>
            </p:nvPr>
          </p:nvSpPr>
          <p:spPr>
            <a:xfrm>
              <a:off x="4952" y="4344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减少采购人员，便于人才培养；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33" name="标题"/>
            <p:cNvSpPr txBox="1"/>
            <p:nvPr>
              <p:custDataLst>
                <p:tags r:id="rId19"/>
              </p:custDataLst>
            </p:nvPr>
          </p:nvSpPr>
          <p:spPr>
            <a:xfrm>
              <a:off x="8394" y="3736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1"/>
                  </a:solidFill>
                  <a:latin typeface="+mn-ea"/>
                  <a:sym typeface="+mn-ea"/>
                </a:rPr>
                <a:t>03</a:t>
              </a:r>
              <a:endParaRPr lang="en-US" altLang="zh-CN" sz="2400" b="1" spc="300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  <p:sp>
          <p:nvSpPr>
            <p:cNvPr id="38" name="正文"/>
            <p:cNvSpPr txBox="1"/>
            <p:nvPr>
              <p:custDataLst>
                <p:tags r:id="rId20"/>
              </p:custDataLst>
            </p:nvPr>
          </p:nvSpPr>
          <p:spPr>
            <a:xfrm>
              <a:off x="8394" y="4349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降低企业储备，加速资金周转</a:t>
              </a:r>
              <a:r>
                <a:rPr lang="en-US" altLang="zh-CN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;</a:t>
              </a:r>
              <a:endParaRPr lang="en-US" altLang="zh-CN" sz="2000" kern="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39" name="标题"/>
            <p:cNvSpPr txBox="1"/>
            <p:nvPr>
              <p:custDataLst>
                <p:tags r:id="rId21"/>
              </p:custDataLst>
            </p:nvPr>
          </p:nvSpPr>
          <p:spPr>
            <a:xfrm>
              <a:off x="11834" y="3739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2"/>
                  </a:solidFill>
                  <a:latin typeface="+mn-ea"/>
                  <a:sym typeface="+mn-ea"/>
                </a:rPr>
                <a:t>04</a:t>
              </a:r>
              <a:endParaRPr lang="en-US" altLang="zh-CN" sz="2400" b="1" spc="300" dirty="0">
                <a:solidFill>
                  <a:schemeClr val="accent2"/>
                </a:solidFill>
                <a:latin typeface="+mn-ea"/>
                <a:sym typeface="+mn-ea"/>
              </a:endParaRPr>
            </a:p>
          </p:txBody>
        </p:sp>
        <p:sp>
          <p:nvSpPr>
            <p:cNvPr id="40" name="正文"/>
            <p:cNvSpPr txBox="1"/>
            <p:nvPr>
              <p:custDataLst>
                <p:tags r:id="rId22"/>
              </p:custDataLst>
            </p:nvPr>
          </p:nvSpPr>
          <p:spPr>
            <a:xfrm>
              <a:off x="11833" y="4352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spc="30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专业性强，择优选购，保证质量</a:t>
              </a:r>
              <a:r>
                <a:rPr lang="en-US" altLang="zh-CN" sz="2000" kern="0" spc="30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;</a:t>
              </a:r>
              <a:endParaRPr lang="en-US" altLang="zh-CN" sz="2000" kern="0" spc="30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41" name="标题"/>
            <p:cNvSpPr txBox="1"/>
            <p:nvPr>
              <p:custDataLst>
                <p:tags r:id="rId23"/>
              </p:custDataLst>
            </p:nvPr>
          </p:nvSpPr>
          <p:spPr>
            <a:xfrm>
              <a:off x="15273" y="3745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1"/>
                  </a:solidFill>
                  <a:latin typeface="+mn-ea"/>
                  <a:sym typeface="+mn-ea"/>
                </a:rPr>
                <a:t>05</a:t>
              </a:r>
              <a:endParaRPr lang="en-US" altLang="zh-CN" sz="2400" b="1" spc="300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  <p:sp>
          <p:nvSpPr>
            <p:cNvPr id="42" name="正文"/>
            <p:cNvSpPr txBox="1"/>
            <p:nvPr>
              <p:custDataLst>
                <p:tags r:id="rId24"/>
              </p:custDataLst>
            </p:nvPr>
          </p:nvSpPr>
          <p:spPr>
            <a:xfrm>
              <a:off x="15272" y="4358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spc="30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批量运输，减少运费。</a:t>
              </a:r>
              <a:endParaRPr lang="zh-CN" altLang="en-US" sz="2000" kern="0" spc="30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endParaRPr lang="zh-CN" altLang="en-US" sz="2000" kern="0" spc="30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43" name="任意多边形: 形状 23"/>
            <p:cNvSpPr/>
            <p:nvPr>
              <p:custDataLst>
                <p:tags r:id="rId25"/>
              </p:custDataLst>
            </p:nvPr>
          </p:nvSpPr>
          <p:spPr>
            <a:xfrm>
              <a:off x="16775" y="7706"/>
              <a:ext cx="1339" cy="446"/>
            </a:xfrm>
            <a:custGeom>
              <a:avLst/>
              <a:gdLst>
                <a:gd name="connsiteX0" fmla="*/ 277747 w 277844"/>
                <a:gd name="connsiteY0" fmla="*/ 39725 h 92868"/>
                <a:gd name="connsiteX1" fmla="*/ 277747 w 277844"/>
                <a:gd name="connsiteY1" fmla="*/ 92684 h 92868"/>
                <a:gd name="connsiteX2" fmla="*/ -97 w 277844"/>
                <a:gd name="connsiteY2" fmla="*/ 53727 h 92868"/>
                <a:gd name="connsiteX3" fmla="*/ -97 w 277844"/>
                <a:gd name="connsiteY3" fmla="*/ -184 h 9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844" h="92868">
                  <a:moveTo>
                    <a:pt x="277747" y="39725"/>
                  </a:moveTo>
                  <a:lnTo>
                    <a:pt x="277747" y="92684"/>
                  </a:lnTo>
                  <a:cubicBezTo>
                    <a:pt x="277747" y="92684"/>
                    <a:pt x="50099" y="59252"/>
                    <a:pt x="-97" y="53727"/>
                  </a:cubicBezTo>
                  <a:lnTo>
                    <a:pt x="-97" y="-184"/>
                  </a:lnTo>
                  <a:close/>
                </a:path>
              </a:pathLst>
            </a:custGeom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>
                    <a:alpha val="44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任意多边形: 形状 23"/>
            <p:cNvSpPr/>
            <p:nvPr>
              <p:custDataLst>
                <p:tags r:id="rId26"/>
              </p:custDataLst>
            </p:nvPr>
          </p:nvSpPr>
          <p:spPr>
            <a:xfrm flipH="1">
              <a:off x="1087" y="7730"/>
              <a:ext cx="1339" cy="446"/>
            </a:xfrm>
            <a:custGeom>
              <a:avLst/>
              <a:gdLst>
                <a:gd name="connsiteX0" fmla="*/ 277747 w 277844"/>
                <a:gd name="connsiteY0" fmla="*/ 39725 h 92868"/>
                <a:gd name="connsiteX1" fmla="*/ 277747 w 277844"/>
                <a:gd name="connsiteY1" fmla="*/ 92684 h 92868"/>
                <a:gd name="connsiteX2" fmla="*/ -97 w 277844"/>
                <a:gd name="connsiteY2" fmla="*/ 53727 h 92868"/>
                <a:gd name="connsiteX3" fmla="*/ -97 w 277844"/>
                <a:gd name="connsiteY3" fmla="*/ -184 h 9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844" h="92868">
                  <a:moveTo>
                    <a:pt x="277747" y="39725"/>
                  </a:moveTo>
                  <a:lnTo>
                    <a:pt x="277747" y="92684"/>
                  </a:lnTo>
                  <a:cubicBezTo>
                    <a:pt x="277747" y="92684"/>
                    <a:pt x="50099" y="59252"/>
                    <a:pt x="-97" y="53727"/>
                  </a:cubicBezTo>
                  <a:lnTo>
                    <a:pt x="-97" y="-184"/>
                  </a:lnTo>
                  <a:close/>
                </a:path>
              </a:pathLst>
            </a:custGeom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>
                    <a:alpha val="44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公司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混合制采购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1145" y="1910715"/>
            <a:ext cx="4762500" cy="22510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如汽车企业，底盘、发动机等通用且价值高的部件集中采购，区域性、满足当地客户特殊偏好的内饰配件由各地区工厂分散采购。</a:t>
            </a:r>
            <a:endParaRPr lang="en-US" altLang="zh-CN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05270" y="4331335"/>
            <a:ext cx="4778375" cy="895985"/>
            <a:chOff x="10402" y="6821"/>
            <a:chExt cx="7525" cy="1411"/>
          </a:xfrm>
        </p:grpSpPr>
        <p:sp>
          <p:nvSpPr>
            <p:cNvPr id="6" name="圆角矩形 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427" y="6925"/>
              <a:ext cx="7500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兼顾成本效益与灵活性</a:t>
              </a:r>
              <a:r>
                <a:rPr lang="en-US" altLang="zh-CN" sz="240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 </a:t>
              </a:r>
              <a:endParaRPr lang="en-US" altLang="zh-CN" sz="2400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  <a:p>
              <a:pPr algn="ctr"/>
              <a:endParaRPr lang="en-US" altLang="zh-CN" sz="2400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10" name="图片 9" descr="&amp;pky320_sjzg_VCG41N1352825148&amp;"/>
          <p:cNvPicPr>
            <a:picLocks noChangeAspect="1"/>
          </p:cNvPicPr>
          <p:nvPr/>
        </p:nvPicPr>
        <p:blipFill>
          <a:blip r:embed="rId3"/>
          <a:srcRect l="5512" r="7638"/>
          <a:stretch>
            <a:fillRect/>
          </a:stretch>
        </p:blipFill>
        <p:spPr>
          <a:xfrm>
            <a:off x="1310640" y="1887855"/>
            <a:ext cx="4761865" cy="30829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/>
          <p:cNvSpPr/>
          <p:nvPr>
            <p:custDataLst>
              <p:tags r:id="rId1"/>
            </p:custDataLst>
          </p:nvPr>
        </p:nvSpPr>
        <p:spPr>
          <a:xfrm>
            <a:off x="1302385" y="3390900"/>
            <a:ext cx="9413875" cy="2642870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835152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公司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联合采购的优点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431290" y="2557145"/>
            <a:ext cx="945261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整合后的大订单能让参与企业从供应商处获更优价格折扣。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23390" y="3470275"/>
            <a:ext cx="8606790" cy="1314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just" defTabSz="26670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宝钢曾联合鞍钢、武钢等国内大型钢铁企业，组成采购联盟共同向国外采购铁矿石，提升了谈判话语权。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15415" y="1613535"/>
            <a:ext cx="4777740" cy="570865"/>
            <a:chOff x="10402" y="6821"/>
            <a:chExt cx="7524" cy="899"/>
          </a:xfrm>
        </p:grpSpPr>
        <p:sp>
          <p:nvSpPr>
            <p:cNvPr id="32" name="圆角矩形 31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rgbClr val="285CA9"/>
            </a:solidFill>
            <a:ln>
              <a:noFill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427" y="6925"/>
              <a:ext cx="749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第一，获得采购批量优惠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34" name="图片 33"/>
          <p:cNvPicPr/>
          <p:nvPr/>
        </p:nvPicPr>
        <p:blipFill>
          <a:blip r:embed="rId4"/>
          <a:stretch>
            <a:fillRect/>
          </a:stretch>
        </p:blipFill>
        <p:spPr>
          <a:xfrm>
            <a:off x="2031365" y="4528820"/>
            <a:ext cx="1330325" cy="1318260"/>
          </a:xfrm>
          <a:prstGeom prst="ellipse">
            <a:avLst/>
          </a:prstGeom>
        </p:spPr>
      </p:pic>
      <p:pic>
        <p:nvPicPr>
          <p:cNvPr id="38" name="图片 37"/>
          <p:cNvPicPr/>
          <p:nvPr/>
        </p:nvPicPr>
        <p:blipFill>
          <a:blip r:embed="rId5"/>
          <a:srcRect l="11131" r="14405"/>
          <a:stretch>
            <a:fillRect/>
          </a:stretch>
        </p:blipFill>
        <p:spPr>
          <a:xfrm>
            <a:off x="4839335" y="4532630"/>
            <a:ext cx="1353820" cy="1314450"/>
          </a:xfrm>
          <a:prstGeom prst="ellipse">
            <a:avLst/>
          </a:prstGeom>
        </p:spPr>
      </p:pic>
      <p:pic>
        <p:nvPicPr>
          <p:cNvPr id="39" name="图片 38"/>
          <p:cNvPicPr/>
          <p:nvPr/>
        </p:nvPicPr>
        <p:blipFill>
          <a:blip r:embed="rId6"/>
          <a:stretch>
            <a:fillRect/>
          </a:stretch>
        </p:blipFill>
        <p:spPr>
          <a:xfrm>
            <a:off x="7670800" y="4528820"/>
            <a:ext cx="1318260" cy="1318260"/>
          </a:xfrm>
          <a:prstGeom prst="ellipse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圆角矩形 11"/>
          <p:cNvSpPr/>
          <p:nvPr/>
        </p:nvSpPr>
        <p:spPr>
          <a:xfrm>
            <a:off x="803275" y="2679065"/>
            <a:ext cx="5438775" cy="2694305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757745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公司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联合采购的优点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37920" y="3013075"/>
            <a:ext cx="4725035" cy="11531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联合采购能统一规划安排库存，避免企业各自为战、重复储备物料，如同多家超市共用大型仓库，可提高库存周转率、减少资金占用。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endParaRPr lang="zh-CN" altLang="en-US" sz="22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19505" y="1624330"/>
            <a:ext cx="4777740" cy="570865"/>
            <a:chOff x="10402" y="6821"/>
            <a:chExt cx="7524" cy="899"/>
          </a:xfrm>
        </p:grpSpPr>
        <p:sp>
          <p:nvSpPr>
            <p:cNvPr id="16" name="圆角矩形 1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rgbClr val="285CA9"/>
            </a:solidFill>
            <a:ln>
              <a:noFill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427" y="6925"/>
              <a:ext cx="749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二，降低储备成本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公司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联合采购的优点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5415" y="4864735"/>
            <a:ext cx="6466205" cy="99822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None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批量运输能够降低单位物流成本，比如多家企业联合租用货运专线，运费通常可以降低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30%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以上。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15415" y="1613535"/>
            <a:ext cx="4777740" cy="570865"/>
            <a:chOff x="10402" y="6821"/>
            <a:chExt cx="7524" cy="899"/>
          </a:xfrm>
        </p:grpSpPr>
        <p:sp>
          <p:nvSpPr>
            <p:cNvPr id="16" name="圆角矩形 1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rgbClr val="285CA9"/>
            </a:solidFill>
            <a:ln>
              <a:noFill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427" y="6925"/>
              <a:ext cx="749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三，合并运输，节省运费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1415415" y="2557145"/>
            <a:ext cx="6466205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4497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——按采购定价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方式分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4" name="圆角矩形 3"/>
          <p:cNvSpPr/>
          <p:nvPr/>
        </p:nvSpPr>
        <p:spPr>
          <a:xfrm>
            <a:off x="803275" y="2421255"/>
            <a:ext cx="5438775" cy="245364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3630" y="2774950"/>
            <a:ext cx="4725035" cy="584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l" fontAlgn="auto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第三，按采购定价方式来分</a:t>
            </a:r>
            <a:endParaRPr lang="zh-CN" altLang="en-US" sz="24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1415" y="3359150"/>
            <a:ext cx="4667250" cy="1259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采购定价方式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是指确定采购商品价格的方法。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80.8500061035156,&quot;left&quot;:91.44999999999996,&quot;top&quot;:159.2,&quot;width&quot;:749.75}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43_2*n_h_i*1_2_3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100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0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3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10,&quot;pos&quot;:0,&quot;transparency&quot;:0},{&quot;brightness&quot;:0,&quot;colorType&quot;:2,&quot;pos&quot;:1,&quot;rgb&quot;:&quot;#ffffff&quot;,&quot;transparency&quot;:0},{&quot;brightness&quot;:0.800000011920929,&quot;colorType&quot;:1,&quot;foreColorIndex&quot;:7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7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2419]}"/>
</p:tagLst>
</file>

<file path=ppt/tags/tag103.xml><?xml version="1.0" encoding="utf-8"?>
<p:tagLst xmlns:p="http://schemas.openxmlformats.org/presentationml/2006/main">
  <p:tag name="KSO_WM_DIAGRAM_VIRTUALLY_FRAME" val="{&quot;height&quot;:276.25,&quot;left&quot;:162.45,&quot;top&quot;:137.9,&quot;width&quot;:535.1}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40492645_1*l_i*1_1"/>
  <p:tag name="KSO_WM_TEMPLATE_CATEGORY" val="diagram"/>
  <p:tag name="KSO_WM_TEMPLATE_INDEX" val="40492645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5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40492645_1*l_h_f*1_1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正文，文字是您思想的提炼，请言简意赅阐述内容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40492645_1*l_h_i*1_1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7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40492645_1*l_h_f*1_2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正文内容，请尽量言简意赅阐述观点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40492645_1*l_h_i*1_2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9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424127]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43_2*n_h_i*1_2_4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2_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110.xml><?xml version="1.0" encoding="utf-8"?>
<p:tagLst xmlns:p="http://schemas.openxmlformats.org/presentationml/2006/main"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]}"/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,3332740]}"/>
</p:tagLst>
</file>

<file path=ppt/tags/tag1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643_2*n_h_h_f*1_2_1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输入你的项正文，文字是您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43_2*n_h_h_i*1_2_1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643_2*n_h_h_f*1_2_2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输入你的项正文，文字是您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43_2*n_h_h_i*1_2_2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643_2*n_h_h_f*1_2_3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输入你的项正文，文字是您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3_1"/>
  <p:tag name="KSO_WM_UNIT_ID" val="diagram20231643_2*n_h_h_i*1_2_3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643_2*n_h_a*1_1_1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903]}"/>
</p:tagLst>
</file>

<file path=ppt/tags/tag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1"/>
  <p:tag name="KSO_WM_UNIT_ID" val="diagram40493068_1*n_h_i*1_2_1"/>
  <p:tag name="KSO_WM_TEMPLATE_CATEGORY" val="diagram"/>
  <p:tag name="KSO_WM_TEMPLATE_INDEX" val="40493068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89999985694885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0.xml><?xml version="1.0" encoding="utf-8"?>
<p:tagLst xmlns:p="http://schemas.openxmlformats.org/presentationml/2006/main">
  <p:tag name="KSO_WM_DIAGRAM_VIRTUALLY_FRAME" val="{&quot;height&quot;:269,&quot;left&quot;:91.8,&quot;top&quot;:181.8,&quot;width&quot;:644.55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451_3*n_h_i*1_2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YPE" val="n_h_i"/>
  <p:tag name="KSO_WM_UNIT_INDEX" val="1_2_1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33000001311302185,&quot;transparency&quot;:1},{&quot;brightness&quot;:0,&quot;colorType&quot;:1,&quot;foreColorIndex&quot;:5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451_3*n_h_i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YPE" val="n_h_i"/>
  <p:tag name="KSO_WM_UNIT_INDEX" val="1_1_1"/>
  <p:tag name="KSO_WM_UNIT_FILL_TYPE" val="3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.4000000059604645,&quot;colorType&quot;:1,&quot;foreColorIndex&quot;:5,&quot;pos&quot;:0.18000000715255737,&quot;transparency&quot;:1},{&quot;brightness&quot;:0.20000000298023224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451_3*n_h_a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TYPE" val="n_h_a"/>
  <p:tag name="KSO_WM_UNIT_INDEX" val="1_1_1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1_1"/>
  <p:tag name="KSO_WM_UNIT_ID" val="diagram20231451_3*n_h_h_i*1_2_1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1_2"/>
  <p:tag name="KSO_WM_UNIT_ID" val="diagram20231451_3*n_h_h_i*1_2_1_2"/>
  <p:tag name="KSO_WM_BEAUTIFY_FLAG" val="#wm#"/>
  <p:tag name="KSO_WM_DIAGRAM_USE_COLOR_VALUE" val="{&quot;color_scheme&quot;:1,&quot;color_type&quot;:1,&quot;theme_color_indexes&quot;:[5,6,5,6,5,6]}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1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f"/>
  <p:tag name="KSO_WM_UNIT_INDEX" val="1_2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D" val="diagram20231451_3*n_h_h_f*1_2_1_1"/>
  <p:tag name="KSO_WM_UNIT_SUBTYPE" val="a"/>
  <p:tag name="KSO_WM_UNIT_TEXT_LAYER_COUNT" val="1"/>
  <p:tag name="KSO_WM_UNIT_NOCLEAR" val="0"/>
  <p:tag name="KSO_WM_UNIT_TEXT_TYPE" val="1"/>
  <p:tag name="KSO_WM_BEAUTIFY_FLAG" val="#wm#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2_1"/>
  <p:tag name="KSO_WM_UNIT_ID" val="diagram20231451_3*n_h_h_i*1_2_2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2_2"/>
  <p:tag name="KSO_WM_UNIT_ID" val="diagram20231451_3*n_h_h_i*1_2_2_2"/>
  <p:tag name="KSO_WM_BEAUTIFY_FLAG" val="#wm#"/>
  <p:tag name="KSO_WM_DIAGRAM_USE_COLOR_VALUE" val="{&quot;color_scheme&quot;:1,&quot;color_type&quot;:1,&quot;theme_color_indexes&quot;:[5,6,5,6,5,6]}"/>
</p:tagLst>
</file>

<file path=ppt/tags/tag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40493068_1*n_h_a*1_1_1"/>
  <p:tag name="KSO_WM_TEMPLATE_CATEGORY" val="diagram"/>
  <p:tag name="KSO_WM_TEMPLATE_INDEX" val="40493068"/>
  <p:tag name="KSO_WM_UNIT_LAYERLEVEL" val="1_1_1"/>
  <p:tag name="KSO_WM_TAG_VERSION" val="3.0"/>
  <p:tag name="KSO_WM_BEAUTIFY_FLAG" val="#wm#"/>
  <p:tag name="KSO_WM_UNIT_FILL_TYPE" val="3"/>
  <p:tag name="KSO_WM_UNIT_PRESET_TEXT" val="添加标题内容"/>
  <p:tag name="KSO_WM_UNIT_VALUE" val="29"/>
  <p:tag name="KSO_WM_UNIT_TEXT_TYPE" val="1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gradient&quot;:[{&quot;brightness&quot;:0.4000000059604645,&quot;colorType&quot;:1,&quot;foreColorIndex&quot;:5,&quot;pos&quot;:0,&quot;transparency&quot;:0.20000000298023224},{&quot;brightness&quot;:0,&quot;colorType&quot;:1,&quot;foreColorIndex&quot;:5,&quot;pos&quot;:0.8899999856948853,&quot;transparency&quot;:0}],&quot;type&quot;:3},&quot;glow&quot;:{&quot;colorType&quot;:0},&quot;line&quot;:{&quot;type&quot;:0},&quot;shadow&quot;:{&quot;brightness&quot;:-0.2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2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f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2_1"/>
  <p:tag name="KSO_WM_UNIT_ID" val="diagram20231451_3*n_h_h_f*1_2_2_1"/>
  <p:tag name="KSO_WM_UNIT_SUBTYPE" val="a"/>
  <p:tag name="KSO_WM_UNIT_TEXT_LAYER_COUNT" val="1"/>
  <p:tag name="KSO_WM_UNIT_NOCLEAR" val="0"/>
  <p:tag name="KSO_WM_UNIT_TEXT_TYPE" val="1"/>
  <p:tag name="KSO_WM_UNIT_VALUE" val="156"/>
  <p:tag name="KSO_WM_BEAUTIFY_FLAG" val="#wm#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3_1"/>
  <p:tag name="KSO_WM_UNIT_ID" val="diagram20231451_3*n_h_h_i*1_2_3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3_2"/>
  <p:tag name="KSO_WM_UNIT_ID" val="diagram20231451_3*n_h_h_i*1_2_3_2"/>
  <p:tag name="KSO_WM_BEAUTIFY_FLAG" val="#wm#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3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f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3_1"/>
  <p:tag name="KSO_WM_UNIT_ID" val="diagram20231451_3*n_h_h_f*1_2_3_1"/>
  <p:tag name="KSO_WM_UNIT_SUBTYPE" val="a"/>
  <p:tag name="KSO_WM_UNIT_TEXT_LAYER_COUNT" val="1"/>
  <p:tag name="KSO_WM_UNIT_NOCLEAR" val="0"/>
  <p:tag name="KSO_WM_UNIT_TEXT_TYPE" val="1"/>
  <p:tag name="KSO_WM_BEAUTIFY_FLAG" val="#wm#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4_1"/>
  <p:tag name="KSO_WM_UNIT_ID" val="diagram20231451_3*n_h_h_i*1_2_4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4_2"/>
  <p:tag name="KSO_WM_UNIT_ID" val="diagram20231451_3*n_h_h_i*1_2_4_2"/>
  <p:tag name="KSO_WM_BEAUTIFY_FLAG" val="#wm#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4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DIAGRAM_GROUP_CODE" val="n1-1"/>
  <p:tag name="KSO_WM_UNIT_TYPE" val="n_h_h_f"/>
  <p:tag name="KSO_WM_UNIT_INDEX" val="1_2_4_1"/>
  <p:tag name="KSO_WM_UNIT_ID" val="diagram20231451_3*n_h_h_f*1_2_4_1"/>
  <p:tag name="KSO_WM_UNIT_TEXT_LAYER_COUNT" val="1"/>
  <p:tag name="KSO_WM_UNIT_TEXT_TYPE" val="1"/>
  <p:tag name="KSO_WM_BEAUTIFY_FLAG" val="#wm#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40493068_1*n_h_i*1_1_1"/>
  <p:tag name="KSO_WM_TEMPLATE_CATEGORY" val="diagram"/>
  <p:tag name="KSO_WM_TEMPLATE_INDEX" val="40493068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5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3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3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5023_3*n_h_a*1_1_1"/>
  <p:tag name="KSO_WM_TEMPLATE_CATEGORY" val="diagram"/>
  <p:tag name="KSO_WM_TEMPLATE_INDEX" val="20235023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此处添加你的标题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4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4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1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2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2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.4000000059604645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5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5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gradient&quot;:[{&quot;brightness&quot;:0,&quot;colorType&quot;:2,&quot;pos&quot;:0.6600000262260437,&quot;rgb&quot;:&quot;#376fff&quot;,&quot;transparency&quot;:1},{&quot;brightness&quot;:0,&quot;colorType&quot;:1,&quot;foreColorIndex&quot;:5,&quot;pos&quot;:0.14000000059604645,&quot;transparency&quot;:1},{&quot;brightness&quot;:0,&quot;colorType&quot;:2,&quot;pos&quot;:0,&quot;rgb&quot;:&quot;#376fff&quot;,&quot;transparency&quot;:0.8399999737739563},{&quot;brightness&quot;:0,&quot;colorType&quot;:1,&quot;foreColorIndex&quot;:5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2_1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2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50000023841857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1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1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2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2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3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3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0*11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1_1"/>
  <p:tag name="KSO_WM_UNIT_ID" val="diagram40493068_1*n_h_h_x*1_2_1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9300000071525574,&quot;transparency&quot;:0}],&quot;type&quot;:3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4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4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5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5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5023_3*n_h_h_a*1_2_1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5023_3*n_h_h_f*1_2_1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5023_3*n_h_h_a*1_2_2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5023_3*n_h_h_f*1_2_2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5023_3*n_h_h_a*1_2_3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5023_3*n_h_h_f*1_2_3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5023_3*n_h_h_a*1_2_4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5023_3*n_h_h_f*1_2_4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40493068_1*n_h_h_f*1_2_1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"/>
  <p:tag name="KSO_WM_UNIT_VALUE" val="76"/>
  <p:tag name="KSO_WM_UNIT_TEXT_TYPE" val="1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5_1"/>
  <p:tag name="KSO_WM_UNIT_ID" val="diagram20235023_3*n_h_h_a*1_2_5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1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5023_3*n_h_h_f*1_2_5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5_2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5_2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1_2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1_2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32765]}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66.xml><?xml version="1.0" encoding="utf-8"?>
<p:tagLst xmlns:p="http://schemas.openxmlformats.org/presentationml/2006/main">
  <p:tag name="KSO_WM_UNIT_PLACING_PICTURE_USER_VIEWPORT" val="{&quot;height&quot;:4162,&quot;width&quot;:14825}"/>
</p:tagLst>
</file>

<file path=ppt/tags/tag67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451]}"/>
</p:tagLst>
</file>

<file path=ppt/tags/tag68.xml><?xml version="1.0" encoding="utf-8"?>
<p:tagLst xmlns:p="http://schemas.openxmlformats.org/presentationml/2006/main">
  <p:tag name="KSO_WM_DIAGRAM_VIRTUALLY_FRAME" val="{&quot;height&quot;:323.257880311732,&quot;left&quot;:27.383835621702747,&quot;top&quot;:100.24217068170165,&quot;width&quot;:550.65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2"/>
  <p:tag name="KSO_WM_UNIT_ID" val="diagram20231643_1*n_h_i*1_2_2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40493068_1*n_h_h_f*1_2_2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PRESET_TEXT" val="简明扼要地阐述您的观点。根据需要可酌情增减文字，以便观者准确地理解您传达的思想。单击此处添加文本"/>
  <p:tag name="KSO_WM_UNIT_VALUE" val="76"/>
  <p:tag name="KSO_WM_UNIT_TEXT_TYPE" val="1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3"/>
  <p:tag name="KSO_WM_UNIT_ID" val="diagram20231643_1*n_h_i*1_2_3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643_1*n_h_a*1_1_1"/>
  <p:tag name="KSO_WM_TEMPLATE_CATEGORY" val="diagram"/>
  <p:tag name="KSO_WM_TEMPLATE_INDEX" val="20231643"/>
  <p:tag name="KSO_WM_UNIT_LAYERLEVEL" val="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643_1*n_h_h_f*1_2_1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你的项正文，文字是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43_1*n_h_h_i*1_2_1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643_1*n_h_h_f*1_2_2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你的项正文，文字是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43_1*n_h_h_i*1_2_2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73_1*l_h_i*1_1_1"/>
  <p:tag name="KSO_WM_TEMPLATE_CATEGORY" val="diagram"/>
  <p:tag name="KSO_WM_TEMPLATE_INDEX" val="202324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8.95001220703125,&quot;left&quot;:80.48361206054688,&quot;top&quot;:169.17499389648438,&quot;width&quot;:799.03277587890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2_1*l_i*1_1"/>
  <p:tag name="KSO_WM_TEMPLATE_CATEGORY" val="diagram"/>
  <p:tag name="KSO_WM_TEMPLATE_INDEX" val="20235512"/>
  <p:tag name="KSO_WM_UNIT_LAYERLEVEL" val="1_1"/>
  <p:tag name="KSO_WM_TAG_VERSION" val="3.0"/>
  <p:tag name="KSO_WM_BEAUTIFY_FLAG" val="#wm#"/>
  <p:tag name="KSO_WM_UNIT_TYPE" val="l_i"/>
  <p:tag name="KSO_WM_UNIT_INDEX" val="1_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512_1*l_h_f*1_2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TEXT_TYPE" val="1"/>
  <p:tag name="KSO_WM_UNIT_SUBTYPE" val="a"/>
  <p:tag name="KSO_WM_UNIT_VALUE" val="54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正文，文字是您思想的提炼，为了演示的良好效果。根据需要可酌情增减文字，以便观者准确理解您所传达的信息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512_1*l_h_f*1_1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TEXT_TYPE" val="1"/>
  <p:tag name="KSO_WM_UNIT_SUBTYPE" val="a"/>
  <p:tag name="KSO_WM_UNIT_TEXT_LAYER_COUNT" val="1"/>
  <p:tag name="KSO_WM_BEAUTIFY_FLAG" val="#wm#"/>
  <p:tag name="KSO_WM_DIAGRAM_GROUP_CODE" val="l1-1"/>
  <p:tag name="KSO_WM_UNIT_VALUE" val="60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，以便观者准确理解您所传达的信息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00*10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2_1"/>
  <p:tag name="KSO_WM_UNIT_ID" val="diagram40493068_1*n_h_h_x*1_2_2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9300000071525574,&quot;transparency&quot;:0}],&quot;type&quot;:3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512_1*l_h_i*1_1_1"/>
  <p:tag name="KSO_WM_UNIT_INDEX" val="1_1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UNIT_VALUE" val="85*85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5512_1*l_h_x*1_1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5,6,5,6,5,6]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512_1*l_h_i*1_2_1"/>
  <p:tag name="KSO_WM_UNIT_INDEX" val="1_2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3.xml><?xml version="1.0" encoding="utf-8"?>
<p:tagLst xmlns:p="http://schemas.openxmlformats.org/presentationml/2006/main">
  <p:tag name="KSO_WM_UNIT_VALUE" val="85*85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5512_1*l_h_x*1_2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5,6,5,6,5,6]}"/>
</p:tagLst>
</file>

<file path=ppt/tags/tag84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404516]}"/>
</p:tagLst>
</file>

<file path=ppt/tags/tag85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6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6"/>
</p:tagLst>
</file>

<file path=ppt/tags/tag8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5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5"/>
</p:tagLst>
</file>

<file path=ppt/tags/tag89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10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3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10,&quot;pos&quot;:0,&quot;transparency&quot;:0},{&quot;brightness&quot;:0,&quot;colorType&quot;:2,&quot;pos&quot;:1,&quot;rgb&quot;:&quot;#ffffff&quot;,&quot;transparency&quot;:0},{&quot;brightness&quot;:0.800000011920929,&quot;colorType&quot;:1,&quot;foreColorIndex&quot;:7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7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5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43_2*n_h_i*1_2_2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90.xml><?xml version="1.0" encoding="utf-8"?>
<p:tagLst xmlns:p="http://schemas.openxmlformats.org/presentationml/2006/main"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636_1*n_h_h_f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DIAGRAM_VERSION" val="3"/>
  <p:tag name="KSO_WM_UNIT_SUBTYPE" val="a"/>
  <p:tag name="KSO_WM_UNIT_NOCLEAR" val="0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1.xml><?xml version="1.0" encoding="utf-8"?>
<p:tagLst xmlns:p="http://schemas.openxmlformats.org/presentationml/2006/main"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636_1*n_h_h_f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36_1*n_h_h_i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COLOR_TRICK" val="1"/>
  <p:tag name="KSO_WM_DIAGRAM_COLOR_TEXT_CAN_REMOVE" val="n"/>
  <p:tag name="KSO_WM_DIAGRAM_GROUP_CODE" val="n1-1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36_1*n_h_h_i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COLOR_TRICK" val="1"/>
  <p:tag name="KSO_WM_DIAGRAM_COLOR_TEXT_CAN_REMOVE" val="n"/>
  <p:tag name="KSO_WM_DIAGRAM_GROUP_CODE" val="n1-1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4.xml><?xml version="1.0" encoding="utf-8"?>
<p:tagLst xmlns:p="http://schemas.openxmlformats.org/presentationml/2006/main">
  <p:tag name="KSO_WM_BEAUTIFY_FLAG" val="#wm#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636_1*n_h_i*1_1_2"/>
  <p:tag name="KSO_WM_TEMPLATE_CATEGORY" val="diagram"/>
  <p:tag name="KSO_WM_TEMPLATE_INDEX" val="20231636"/>
  <p:tag name="KSO_WM_UNIT_LAYERLEVEL" val="1_1_1"/>
  <p:tag name="KSO_WM_TAG_VERSION" val="3.0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solid&quot;:{&quot;brightness&quot;:0.699999988079071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7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1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70"/>
  <p:tag name="KSO_WM_UNIT_TEXT_TYPE" val="1"/>
  <p:tag name="KSO_WM_UNIT_PRESET_TEXT" val="添加项标题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9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4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4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WPS​​">
  <a:themeElements>
    <a:clrScheme name="自定义 80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F62AE"/>
      </a:accent1>
      <a:accent2>
        <a:srgbClr val="54A6FF"/>
      </a:accent2>
      <a:accent3>
        <a:srgbClr val="75B8E8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14">
      <a:majorFont>
        <a:latin typeface="Times New Roman"/>
        <a:ea typeface="造字工房版黑体"/>
        <a:cs typeface=""/>
      </a:majorFont>
      <a:minorFont>
        <a:latin typeface="Times New Roman"/>
        <a:ea typeface="阿里巴巴普惠体 Medium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1358</Words>
  <Application>WPS 演示</Application>
  <PresentationFormat>宽屏</PresentationFormat>
  <Paragraphs>223</Paragraphs>
  <Slides>17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汉仪旗黑</vt:lpstr>
      <vt:lpstr>MiSans Normal</vt:lpstr>
      <vt:lpstr>+中文正文</vt:lpstr>
      <vt:lpstr>苹方-简</vt:lpstr>
      <vt:lpstr>造字工房版黑体</vt:lpstr>
      <vt:lpstr>黑体-简</vt:lpstr>
      <vt:lpstr>阿里巴巴普惠体 Medium</vt:lpstr>
      <vt:lpstr>Times New Roman</vt:lpstr>
      <vt:lpstr>宋体</vt:lpstr>
      <vt:lpstr>Arial Unicode MS</vt:lpstr>
      <vt:lpstr>Calibri</vt:lpstr>
      <vt:lpstr>Helvetica Neue</vt:lpstr>
      <vt:lpstr>宋体-简</vt:lpstr>
      <vt:lpstr>微软雅黑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洋葱润润</cp:lastModifiedBy>
  <cp:revision>47</cp:revision>
  <dcterms:created xsi:type="dcterms:W3CDTF">2025-12-18T03:51:19Z</dcterms:created>
  <dcterms:modified xsi:type="dcterms:W3CDTF">2025-12-18T03:51:19Z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2052-6.12.1.8654</vt:lpwstr>
  </property>
  <property fmtid="{D5CDD505-2E9C-101B-9397-08002B2CF9AE}" pid="3" name="ICV">
    <vt:lpwstr>A1099CD7A80A4675B2158540EE5A3AD2_13</vt:lpwstr>
  </property>
</Properties>
</file>